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39"/>
  </p:notesMasterIdLst>
  <p:sldIdLst>
    <p:sldId id="256" r:id="rId2"/>
    <p:sldId id="276" r:id="rId3"/>
    <p:sldId id="278" r:id="rId4"/>
    <p:sldId id="279" r:id="rId5"/>
    <p:sldId id="258" r:id="rId6"/>
    <p:sldId id="282" r:id="rId7"/>
    <p:sldId id="290" r:id="rId8"/>
    <p:sldId id="260" r:id="rId9"/>
    <p:sldId id="286" r:id="rId10"/>
    <p:sldId id="291" r:id="rId11"/>
    <p:sldId id="289" r:id="rId12"/>
    <p:sldId id="262" r:id="rId13"/>
    <p:sldId id="263" r:id="rId14"/>
    <p:sldId id="265" r:id="rId15"/>
    <p:sldId id="266" r:id="rId16"/>
    <p:sldId id="267" r:id="rId17"/>
    <p:sldId id="292" r:id="rId18"/>
    <p:sldId id="294" r:id="rId19"/>
    <p:sldId id="293" r:id="rId20"/>
    <p:sldId id="296" r:id="rId21"/>
    <p:sldId id="295" r:id="rId22"/>
    <p:sldId id="308" r:id="rId23"/>
    <p:sldId id="269" r:id="rId24"/>
    <p:sldId id="273" r:id="rId25"/>
    <p:sldId id="287" r:id="rId26"/>
    <p:sldId id="298" r:id="rId27"/>
    <p:sldId id="272" r:id="rId28"/>
    <p:sldId id="275" r:id="rId29"/>
    <p:sldId id="288" r:id="rId30"/>
    <p:sldId id="299" r:id="rId31"/>
    <p:sldId id="300" r:id="rId32"/>
    <p:sldId id="301" r:id="rId33"/>
    <p:sldId id="302" r:id="rId34"/>
    <p:sldId id="305" r:id="rId35"/>
    <p:sldId id="307" r:id="rId36"/>
    <p:sldId id="303" r:id="rId37"/>
    <p:sldId id="30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A3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86" d="100"/>
          <a:sy n="86" d="100"/>
        </p:scale>
        <p:origin x="33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972AC5-F4EB-40F3-87E5-30EE9B1911D6}" type="datetimeFigureOut">
              <a:rPr lang="en-US" smtClean="0"/>
              <a:t>2/11/2022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E19875-E0C4-467C-B45E-8C88D0364802}" type="slidenum">
              <a:rPr lang="en-US" smtClean="0"/>
              <a:t>‹#›</a:t>
            </a:fld>
            <a:endParaRPr lang="en-US"/>
          </a:p>
        </p:txBody>
      </p:sp>
    </p:spTree>
    <p:extLst>
      <p:ext uri="{BB962C8B-B14F-4D97-AF65-F5344CB8AC3E}">
        <p14:creationId xmlns:p14="http://schemas.microsoft.com/office/powerpoint/2010/main" val="3268863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https://www.simplypsychology.org/little-albert.html</a:t>
            </a:r>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18</a:t>
            </a:fld>
            <a:endParaRPr lang="en-US"/>
          </a:p>
        </p:txBody>
      </p:sp>
    </p:spTree>
    <p:extLst>
      <p:ext uri="{BB962C8B-B14F-4D97-AF65-F5344CB8AC3E}">
        <p14:creationId xmlns:p14="http://schemas.microsoft.com/office/powerpoint/2010/main" val="2758127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https://blog.cognifit.com/en/b-f-skinner-experiments/</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19</a:t>
            </a:fld>
            <a:endParaRPr lang="en-US"/>
          </a:p>
        </p:txBody>
      </p:sp>
    </p:spTree>
    <p:extLst>
      <p:ext uri="{BB962C8B-B14F-4D97-AF65-F5344CB8AC3E}">
        <p14:creationId xmlns:p14="http://schemas.microsoft.com/office/powerpoint/2010/main" val="33285006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https://www.simplypsychology.org/bandura.html</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31</a:t>
            </a:fld>
            <a:endParaRPr lang="en-US"/>
          </a:p>
        </p:txBody>
      </p:sp>
    </p:spTree>
    <p:extLst>
      <p:ext uri="{BB962C8B-B14F-4D97-AF65-F5344CB8AC3E}">
        <p14:creationId xmlns:p14="http://schemas.microsoft.com/office/powerpoint/2010/main" val="3126940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18930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3299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1435430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Click to edit Master text styles</a:t>
            </a:r>
          </a:p>
        </p:txBody>
      </p:sp>
      <p:sp>
        <p:nvSpPr>
          <p:cNvPr id="2" name="Date Placeholder 1"/>
          <p:cNvSpPr>
            <a:spLocks noGrp="1"/>
          </p:cNvSpPr>
          <p:nvPr>
            <p:ph type="dt" sz="half" idx="10"/>
          </p:nvPr>
        </p:nvSpPr>
        <p:spPr/>
        <p:txBody>
          <a:bodyPr/>
          <a:lstStyle/>
          <a:p>
            <a:fld id="{19877304-5018-4453-BEFE-11B8D309E5AE}" type="datetimeFigureOut">
              <a:rPr lang="en-US" smtClean="0"/>
              <a:t>2/11/2022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9804631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294472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346101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98235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038561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877304-5018-4453-BEFE-11B8D309E5AE}" type="datetimeFigureOut">
              <a:rPr lang="en-US" smtClean="0"/>
              <a:t>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797401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9877304-5018-4453-BEFE-11B8D309E5AE}" type="datetimeFigureOut">
              <a:rPr lang="en-US" smtClean="0"/>
              <a:t>2/11/2022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41540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9877304-5018-4453-BEFE-11B8D309E5AE}" type="datetimeFigureOut">
              <a:rPr lang="en-US" smtClean="0"/>
              <a:t>2/11/2022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5143141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877304-5018-4453-BEFE-11B8D309E5AE}" type="datetimeFigureOut">
              <a:rPr lang="en-US" smtClean="0"/>
              <a:t>2/11/2022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044916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406937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9877304-5018-4453-BEFE-11B8D309E5AE}" type="datetimeFigureOut">
              <a:rPr lang="en-US" smtClean="0"/>
              <a:t>2/11/2022</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9636470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9877304-5018-4453-BEFE-11B8D309E5AE}" type="datetimeFigureOut">
              <a:rPr lang="en-US" smtClean="0"/>
              <a:t>2/11/2022</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F9322F45-73A3-4C93-A8B8-023C39168F20}" type="slidenum">
              <a:rPr lang="en-US" smtClean="0"/>
              <a:t>‹#›</a:t>
            </a:fld>
            <a:endParaRPr lang="en-US"/>
          </a:p>
        </p:txBody>
      </p:sp>
    </p:spTree>
    <p:extLst>
      <p:ext uri="{BB962C8B-B14F-4D97-AF65-F5344CB8AC3E}">
        <p14:creationId xmlns:p14="http://schemas.microsoft.com/office/powerpoint/2010/main" val="3904739576"/>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implypsychology.org/classical-conditioning.html" TargetMode="Externa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www.verywellmind.com/what-is-reinforcement-2795414"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www.youtube.com/watch?v=eqNaLerMNOE"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4958366"/>
          </a:xfrm>
          <a:prstGeom prst="rect">
            <a:avLst/>
          </a:prstGeom>
        </p:spPr>
      </p:pic>
      <p:sp>
        <p:nvSpPr>
          <p:cNvPr id="2" name="Title 1"/>
          <p:cNvSpPr>
            <a:spLocks noGrp="1"/>
          </p:cNvSpPr>
          <p:nvPr>
            <p:ph type="ctrTitle"/>
          </p:nvPr>
        </p:nvSpPr>
        <p:spPr>
          <a:xfrm>
            <a:off x="436671" y="3472840"/>
            <a:ext cx="7805965" cy="2971051"/>
          </a:xfrm>
        </p:spPr>
        <p:txBody>
          <a:bodyPr/>
          <a:lstStyle/>
          <a:p>
            <a:r>
              <a:rPr lang="en-US" dirty="0" smtClean="0"/>
              <a:t>LEARNING</a:t>
            </a:r>
            <a:endParaRPr lang="en-US" dirty="0"/>
          </a:p>
        </p:txBody>
      </p:sp>
      <p:sp>
        <p:nvSpPr>
          <p:cNvPr id="3" name="Subtitle 2"/>
          <p:cNvSpPr>
            <a:spLocks noGrp="1"/>
          </p:cNvSpPr>
          <p:nvPr>
            <p:ph type="subTitle" idx="1"/>
          </p:nvPr>
        </p:nvSpPr>
        <p:spPr>
          <a:xfrm>
            <a:off x="7997780" y="5048518"/>
            <a:ext cx="4092559" cy="1624028"/>
          </a:xfrm>
        </p:spPr>
        <p:txBody>
          <a:bodyPr>
            <a:normAutofit fontScale="40000" lnSpcReduction="20000"/>
          </a:bodyPr>
          <a:lstStyle/>
          <a:p>
            <a:r>
              <a:rPr lang="en-US" sz="4900" dirty="0" smtClean="0">
                <a:effectLst>
                  <a:outerShdw blurRad="38100" dist="38100" dir="2700000" algn="tl">
                    <a:srgbClr val="000000">
                      <a:alpha val="43137"/>
                    </a:srgbClr>
                  </a:outerShdw>
                </a:effectLst>
                <a:latin typeface="Gill Sans MT" panose="020B0502020104020203" pitchFamily="34" charset="0"/>
              </a:rPr>
              <a:t>WEEK 2</a:t>
            </a:r>
          </a:p>
          <a:p>
            <a:r>
              <a:rPr lang="en-US" sz="4900" dirty="0" smtClean="0">
                <a:latin typeface="Gill Sans MT" panose="020B0502020104020203" pitchFamily="34" charset="0"/>
              </a:rPr>
              <a:t>BY</a:t>
            </a:r>
            <a:r>
              <a:rPr lang="en-US" sz="4900" dirty="0">
                <a:latin typeface="Gill Sans MT" panose="020B0502020104020203" pitchFamily="34" charset="0"/>
              </a:rPr>
              <a:t>: </a:t>
            </a:r>
            <a:r>
              <a:rPr lang="en-US" sz="4900" dirty="0" smtClean="0">
                <a:latin typeface="Gill Sans MT" panose="020B0502020104020203" pitchFamily="34" charset="0"/>
              </a:rPr>
              <a:t>AQSA FAYYAZ</a:t>
            </a:r>
          </a:p>
          <a:p>
            <a:r>
              <a:rPr lang="en-US" sz="4900" dirty="0" smtClean="0">
                <a:latin typeface="Gill Sans MT" panose="020B0502020104020203" pitchFamily="34" charset="0"/>
              </a:rPr>
              <a:t>LECTURER </a:t>
            </a:r>
            <a:endParaRPr lang="en-US" sz="4900" dirty="0">
              <a:latin typeface="Gill Sans MT" panose="020B0502020104020203" pitchFamily="34" charset="0"/>
            </a:endParaRPr>
          </a:p>
          <a:p>
            <a:r>
              <a:rPr lang="en-US" sz="4900" dirty="0">
                <a:latin typeface="Gill Sans MT" panose="020B0502020104020203" pitchFamily="34" charset="0"/>
              </a:rPr>
              <a:t>(SCIENCE AND HUMANITIES</a:t>
            </a:r>
            <a:r>
              <a:rPr lang="en-US" sz="4900" dirty="0" smtClean="0">
                <a:latin typeface="Gill Sans MT" panose="020B0502020104020203" pitchFamily="34" charset="0"/>
              </a:rPr>
              <a:t>) </a:t>
            </a:r>
            <a:endParaRPr lang="en-US" sz="4900" dirty="0">
              <a:latin typeface="Gill Sans MT" panose="020B0502020104020203" pitchFamily="34" charset="0"/>
            </a:endParaRPr>
          </a:p>
          <a:p>
            <a:endParaRPr lang="en-US" sz="4900" dirty="0">
              <a:latin typeface="Gill Sans MT" panose="020B0502020104020203" pitchFamily="34" charset="0"/>
            </a:endParaRPr>
          </a:p>
          <a:p>
            <a:endParaRPr lang="en-US" dirty="0"/>
          </a:p>
        </p:txBody>
      </p:sp>
    </p:spTree>
    <p:extLst>
      <p:ext uri="{BB962C8B-B14F-4D97-AF65-F5344CB8AC3E}">
        <p14:creationId xmlns:p14="http://schemas.microsoft.com/office/powerpoint/2010/main" val="3071272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637"/>
                    </a14:imgEffect>
                    <a14:imgEffect>
                      <a14:saturation sat="35000"/>
                    </a14:imgEffect>
                  </a14:imgLayer>
                </a14:imgProps>
              </a:ext>
            </a:extLst>
          </a:blip>
          <a:srcRect l="12140" t="20348" r="12320" b="12026"/>
          <a:stretch/>
        </p:blipFill>
        <p:spPr>
          <a:xfrm>
            <a:off x="7197634" y="2475811"/>
            <a:ext cx="4889863" cy="4186245"/>
          </a:xfrm>
          <a:prstGeom prst="rect">
            <a:avLst/>
          </a:prstGeom>
          <a:ln>
            <a:noFill/>
          </a:ln>
          <a:effectLst>
            <a:softEdge rad="112500"/>
          </a:effectLst>
        </p:spPr>
      </p:pic>
      <p:sp>
        <p:nvSpPr>
          <p:cNvPr id="2" name="Title 1"/>
          <p:cNvSpPr>
            <a:spLocks noGrp="1"/>
          </p:cNvSpPr>
          <p:nvPr>
            <p:ph type="title"/>
          </p:nvPr>
        </p:nvSpPr>
        <p:spPr/>
        <p:txBody>
          <a:bodyPr/>
          <a:lstStyle/>
          <a:p>
            <a:r>
              <a:rPr lang="en-US" dirty="0">
                <a:solidFill>
                  <a:srgbClr val="FFC000"/>
                </a:solidFill>
                <a:latin typeface="Gill Sans MT" panose="020B0502020104020203" pitchFamily="34" charset="0"/>
              </a:rPr>
              <a:t>Sensitization</a:t>
            </a:r>
            <a:endParaRPr lang="en-US" dirty="0"/>
          </a:p>
        </p:txBody>
      </p:sp>
      <p:sp>
        <p:nvSpPr>
          <p:cNvPr id="3" name="Content Placeholder 2"/>
          <p:cNvSpPr>
            <a:spLocks noGrp="1"/>
          </p:cNvSpPr>
          <p:nvPr>
            <p:ph idx="1"/>
          </p:nvPr>
        </p:nvSpPr>
        <p:spPr>
          <a:xfrm>
            <a:off x="640080" y="1972491"/>
            <a:ext cx="6413863" cy="4885509"/>
          </a:xfrm>
        </p:spPr>
        <p:txBody>
          <a:bodyPr>
            <a:normAutofit fontScale="92500" lnSpcReduction="20000"/>
          </a:bodyPr>
          <a:lstStyle/>
          <a:p>
            <a:pPr algn="just"/>
            <a:r>
              <a:rPr lang="en-US" b="1" dirty="0">
                <a:solidFill>
                  <a:srgbClr val="FFC000"/>
                </a:solidFill>
                <a:latin typeface="Gill Sans MT" panose="020B0502020104020203" pitchFamily="34" charset="0"/>
              </a:rPr>
              <a:t>Sensitization</a:t>
            </a:r>
            <a:r>
              <a:rPr lang="en-US" dirty="0">
                <a:latin typeface="Gill Sans MT" panose="020B0502020104020203" pitchFamily="34" charset="0"/>
              </a:rPr>
              <a:t>: : It is learning that occurs when stimulus is repeated, and each time your response to it </a:t>
            </a:r>
            <a:r>
              <a:rPr lang="en-US" sz="2000" b="1" u="sng" dirty="0">
                <a:latin typeface="Gill Sans MT" panose="020B0502020104020203" pitchFamily="34" charset="0"/>
              </a:rPr>
              <a:t>increases</a:t>
            </a:r>
            <a:r>
              <a:rPr lang="en-US" sz="2000" dirty="0">
                <a:latin typeface="Gill Sans MT" panose="020B0502020104020203" pitchFamily="34" charset="0"/>
              </a:rPr>
              <a:t> as it goes on and on.</a:t>
            </a:r>
          </a:p>
          <a:p>
            <a:pPr algn="just"/>
            <a:r>
              <a:rPr lang="en-US" sz="2000" dirty="0">
                <a:latin typeface="Gill Sans MT" panose="020B0502020104020203" pitchFamily="34" charset="0"/>
              </a:rPr>
              <a:t>sensitization occurs when repeated exposure or a single exposure to a stimulus increases the intensity of the response.</a:t>
            </a:r>
          </a:p>
          <a:p>
            <a:pPr algn="just"/>
            <a:r>
              <a:rPr lang="en-US" dirty="0">
                <a:latin typeface="Gill Sans MT" panose="020B0502020104020203" pitchFamily="34" charset="0"/>
              </a:rPr>
              <a:t>It is a type of non-associative learning whereby there is an increase in a behavioral response to an intense stimulus. Sensitization typically occurs when noxious or fearful stimuli are presented to an organism. </a:t>
            </a:r>
          </a:p>
          <a:p>
            <a:pPr algn="just"/>
            <a:endParaRPr lang="en-US" dirty="0">
              <a:latin typeface="Gill Sans MT" panose="020B0502020104020203" pitchFamily="34" charset="0"/>
            </a:endParaRPr>
          </a:p>
          <a:p>
            <a:pPr algn="just"/>
            <a:r>
              <a:rPr lang="en-US" b="1" dirty="0">
                <a:solidFill>
                  <a:srgbClr val="FF0000"/>
                </a:solidFill>
                <a:latin typeface="Gill Sans MT" panose="020B0502020104020203" pitchFamily="34" charset="0"/>
              </a:rPr>
              <a:t>For example</a:t>
            </a:r>
            <a:r>
              <a:rPr lang="en-US" dirty="0">
                <a:latin typeface="Gill Sans MT" panose="020B0502020104020203" pitchFamily="34" charset="0"/>
              </a:rPr>
              <a:t>: 1. the acoustic startle response to a horn is greatly enhanced if you enter a dark alley right before the loud sound.</a:t>
            </a:r>
          </a:p>
          <a:p>
            <a:r>
              <a:rPr lang="en-US" dirty="0">
                <a:latin typeface="Gill Sans MT" panose="020B0502020104020203" pitchFamily="34" charset="0"/>
              </a:rPr>
              <a:t>2. if </a:t>
            </a:r>
            <a:r>
              <a:rPr lang="en-US" dirty="0" smtClean="0">
                <a:latin typeface="Gill Sans MT" panose="020B0502020104020203" pitchFamily="34" charset="0"/>
              </a:rPr>
              <a:t>you are </a:t>
            </a:r>
            <a:r>
              <a:rPr lang="en-US" dirty="0">
                <a:latin typeface="Gill Sans MT" panose="020B0502020104020203" pitchFamily="34" charset="0"/>
              </a:rPr>
              <a:t>walking down the hall right after watching a scary movie and your friend pops out and says BOO! you will startle more easily. The movie sensitized you. It sensitized you to other stimuli and it did so in one presentation!</a:t>
            </a:r>
          </a:p>
          <a:p>
            <a:endParaRPr lang="en-US" dirty="0"/>
          </a:p>
        </p:txBody>
      </p:sp>
    </p:spTree>
    <p:extLst>
      <p:ext uri="{BB962C8B-B14F-4D97-AF65-F5344CB8AC3E}">
        <p14:creationId xmlns:p14="http://schemas.microsoft.com/office/powerpoint/2010/main" val="1891297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11. Associative Learning</a:t>
            </a:r>
            <a:endParaRPr lang="en-US" dirty="0"/>
          </a:p>
        </p:txBody>
      </p:sp>
      <p:sp>
        <p:nvSpPr>
          <p:cNvPr id="3" name="Content Placeholder 2"/>
          <p:cNvSpPr>
            <a:spLocks noGrp="1"/>
          </p:cNvSpPr>
          <p:nvPr>
            <p:ph idx="1"/>
          </p:nvPr>
        </p:nvSpPr>
        <p:spPr/>
        <p:txBody>
          <a:bodyPr/>
          <a:lstStyle/>
          <a:p>
            <a:pPr algn="just"/>
            <a:r>
              <a:rPr lang="en-US" sz="2000" dirty="0" smtClean="0">
                <a:latin typeface="Gill Sans MT" panose="020B0502020104020203" pitchFamily="34" charset="0"/>
              </a:rPr>
              <a:t>Associative learning: is </a:t>
            </a:r>
            <a:r>
              <a:rPr lang="en-US" sz="2000" dirty="0">
                <a:latin typeface="Gill Sans MT" panose="020B0502020104020203" pitchFamily="34" charset="0"/>
              </a:rPr>
              <a:t>the process by which an association between two stimuli is involved</a:t>
            </a:r>
            <a:r>
              <a:rPr lang="en-US" sz="2000" dirty="0" smtClean="0">
                <a:latin typeface="Gill Sans MT" panose="020B0502020104020203" pitchFamily="34" charset="0"/>
              </a:rPr>
              <a:t>.</a:t>
            </a:r>
          </a:p>
          <a:p>
            <a:pPr algn="just"/>
            <a:r>
              <a:rPr lang="en-US" sz="2000" dirty="0">
                <a:latin typeface="Gill Sans MT" panose="020B0502020104020203" pitchFamily="34" charset="0"/>
              </a:rPr>
              <a:t>Learning about the relationship between two separate stimuli</a:t>
            </a:r>
            <a:r>
              <a:rPr lang="en-US" sz="2000" dirty="0" smtClean="0">
                <a:latin typeface="Gill Sans MT" panose="020B0502020104020203" pitchFamily="34" charset="0"/>
              </a:rPr>
              <a:t>.</a:t>
            </a:r>
            <a:endParaRPr lang="en-US" sz="2000" dirty="0">
              <a:latin typeface="Gill Sans MT" panose="020B0502020104020203" pitchFamily="34" charset="0"/>
            </a:endParaRPr>
          </a:p>
          <a:p>
            <a:pPr marL="0" indent="0" algn="just">
              <a:buNone/>
            </a:pPr>
            <a:r>
              <a:rPr lang="en-US" sz="2000" dirty="0">
                <a:latin typeface="Gill Sans MT" panose="020B0502020104020203" pitchFamily="34" charset="0"/>
              </a:rPr>
              <a:t>(Classical Learning, Operant Learning)</a:t>
            </a:r>
          </a:p>
          <a:p>
            <a:endParaRPr lang="en-US" dirty="0"/>
          </a:p>
        </p:txBody>
      </p:sp>
    </p:spTree>
    <p:extLst>
      <p:ext uri="{BB962C8B-B14F-4D97-AF65-F5344CB8AC3E}">
        <p14:creationId xmlns:p14="http://schemas.microsoft.com/office/powerpoint/2010/main" val="910499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terminology</a:t>
            </a:r>
            <a:endParaRPr lang="en-US" dirty="0"/>
          </a:p>
        </p:txBody>
      </p:sp>
      <p:sp>
        <p:nvSpPr>
          <p:cNvPr id="3" name="Content Placeholder 2"/>
          <p:cNvSpPr>
            <a:spLocks noGrp="1"/>
          </p:cNvSpPr>
          <p:nvPr>
            <p:ph idx="1"/>
          </p:nvPr>
        </p:nvSpPr>
        <p:spPr/>
        <p:txBody>
          <a:bodyPr>
            <a:normAutofit/>
          </a:bodyPr>
          <a:lstStyle/>
          <a:p>
            <a:r>
              <a:rPr lang="en-US" sz="2000" b="1" dirty="0" smtClean="0">
                <a:solidFill>
                  <a:srgbClr val="FF0000"/>
                </a:solidFill>
                <a:latin typeface="Gill Sans MT" panose="020B0502020104020203" pitchFamily="34" charset="0"/>
              </a:rPr>
              <a:t>CONDITIONED</a:t>
            </a:r>
            <a:r>
              <a:rPr lang="en-US" sz="2000" dirty="0" smtClean="0">
                <a:latin typeface="Gill Sans MT" panose="020B0502020104020203" pitchFamily="34" charset="0"/>
              </a:rPr>
              <a:t> </a:t>
            </a:r>
            <a:r>
              <a:rPr lang="en-US" sz="2000" dirty="0">
                <a:latin typeface="Gill Sans MT" panose="020B0502020104020203" pitchFamily="34" charset="0"/>
              </a:rPr>
              <a:t>– </a:t>
            </a:r>
            <a:r>
              <a:rPr lang="en-US" sz="2000" dirty="0" smtClean="0">
                <a:latin typeface="Gill Sans MT" panose="020B0502020104020203" pitchFamily="34" charset="0"/>
              </a:rPr>
              <a:t>learned</a:t>
            </a:r>
          </a:p>
          <a:p>
            <a:r>
              <a:rPr lang="en-US" sz="2000" b="1" dirty="0" smtClean="0">
                <a:solidFill>
                  <a:srgbClr val="FF0000"/>
                </a:solidFill>
                <a:latin typeface="Gill Sans MT" panose="020B0502020104020203" pitchFamily="34" charset="0"/>
              </a:rPr>
              <a:t>UNCONDITIONED</a:t>
            </a:r>
            <a:r>
              <a:rPr lang="en-US" sz="2000" dirty="0" smtClean="0">
                <a:latin typeface="Gill Sans MT" panose="020B0502020104020203" pitchFamily="34" charset="0"/>
              </a:rPr>
              <a:t> </a:t>
            </a:r>
            <a:r>
              <a:rPr lang="en-US" sz="2000" dirty="0">
                <a:latin typeface="Gill Sans MT" panose="020B0502020104020203" pitchFamily="34" charset="0"/>
              </a:rPr>
              <a:t>-unlearned</a:t>
            </a:r>
          </a:p>
        </p:txBody>
      </p:sp>
    </p:spTree>
    <p:extLst>
      <p:ext uri="{BB962C8B-B14F-4D97-AF65-F5344CB8AC3E}">
        <p14:creationId xmlns:p14="http://schemas.microsoft.com/office/powerpoint/2010/main" val="276629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latin typeface="Gill Sans MT" panose="020B0502020104020203" pitchFamily="34" charset="0"/>
              </a:rPr>
              <a:t>Classical Conditioning</a:t>
            </a:r>
            <a:endParaRPr lang="en-US" dirty="0"/>
          </a:p>
        </p:txBody>
      </p:sp>
      <p:sp>
        <p:nvSpPr>
          <p:cNvPr id="3" name="Content Placeholder 2"/>
          <p:cNvSpPr>
            <a:spLocks noGrp="1"/>
          </p:cNvSpPr>
          <p:nvPr>
            <p:ph idx="1"/>
          </p:nvPr>
        </p:nvSpPr>
        <p:spPr/>
        <p:txBody>
          <a:bodyPr>
            <a:normAutofit/>
          </a:bodyPr>
          <a:lstStyle/>
          <a:p>
            <a:pPr algn="just"/>
            <a:r>
              <a:rPr lang="en-US" sz="2400" b="1" dirty="0" smtClean="0">
                <a:solidFill>
                  <a:srgbClr val="FFC000"/>
                </a:solidFill>
                <a:latin typeface="Gill Sans MT" panose="020B0502020104020203" pitchFamily="34" charset="0"/>
              </a:rPr>
              <a:t>Classical Conditioning </a:t>
            </a:r>
            <a:r>
              <a:rPr lang="en-US" sz="2400" dirty="0">
                <a:latin typeface="Gill Sans MT" panose="020B0502020104020203" pitchFamily="34" charset="0"/>
              </a:rPr>
              <a:t>– Pavlovian” or “Respondent Conditioning”. </a:t>
            </a:r>
          </a:p>
          <a:p>
            <a:pPr algn="just"/>
            <a:r>
              <a:rPr lang="en-US" sz="2400" dirty="0" smtClean="0">
                <a:latin typeface="Gill Sans MT" panose="020B0502020104020203" pitchFamily="34" charset="0"/>
              </a:rPr>
              <a:t> First described by Ivan Pavlov, a Russian physiologist.</a:t>
            </a:r>
          </a:p>
          <a:p>
            <a:pPr algn="just"/>
            <a:r>
              <a:rPr lang="en-US" sz="2400" dirty="0" smtClean="0">
                <a:latin typeface="Gill Sans MT" panose="020B0502020104020203" pitchFamily="34" charset="0"/>
              </a:rPr>
              <a:t>“Focuses </a:t>
            </a:r>
            <a:r>
              <a:rPr lang="en-US" sz="2400" dirty="0">
                <a:latin typeface="Gill Sans MT" panose="020B0502020104020203" pitchFamily="34" charset="0"/>
              </a:rPr>
              <a:t>on involuntary, automatic </a:t>
            </a:r>
            <a:r>
              <a:rPr lang="en-US" sz="2400" dirty="0" smtClean="0">
                <a:latin typeface="Gill Sans MT" panose="020B0502020104020203" pitchFamily="34" charset="0"/>
              </a:rPr>
              <a:t>behaviors/responses.</a:t>
            </a:r>
          </a:p>
          <a:p>
            <a:pPr algn="just"/>
            <a:r>
              <a:rPr lang="en-US" sz="2400" dirty="0">
                <a:latin typeface="Gill Sans MT" panose="020B0502020104020203" pitchFamily="34" charset="0"/>
              </a:rPr>
              <a:t>T</a:t>
            </a:r>
            <a:r>
              <a:rPr lang="en-US" sz="2400" dirty="0" smtClean="0">
                <a:latin typeface="Gill Sans MT" panose="020B0502020104020203" pitchFamily="34" charset="0"/>
              </a:rPr>
              <a:t>wo </a:t>
            </a:r>
            <a:r>
              <a:rPr lang="en-US" sz="2400" dirty="0">
                <a:latin typeface="Gill Sans MT" panose="020B0502020104020203" pitchFamily="34" charset="0"/>
              </a:rPr>
              <a:t>stimuli are linked together to produce a new learned response in a person or animal</a:t>
            </a:r>
            <a:r>
              <a:rPr lang="en-US" sz="2400" dirty="0" smtClean="0">
                <a:latin typeface="Gill Sans MT" panose="020B0502020104020203" pitchFamily="34" charset="0"/>
              </a:rPr>
              <a:t>.</a:t>
            </a:r>
          </a:p>
          <a:p>
            <a:pPr algn="just"/>
            <a:r>
              <a:rPr lang="en-US" sz="2400" dirty="0" smtClean="0">
                <a:latin typeface="Gill Sans MT" panose="020B0502020104020203" pitchFamily="34" charset="0"/>
              </a:rPr>
              <a:t>This </a:t>
            </a:r>
            <a:r>
              <a:rPr lang="en-US" sz="2400" dirty="0">
                <a:latin typeface="Gill Sans MT" panose="020B0502020104020203" pitchFamily="34" charset="0"/>
              </a:rPr>
              <a:t>learning process creates a </a:t>
            </a:r>
            <a:r>
              <a:rPr lang="en-US" sz="2400" b="1" dirty="0">
                <a:latin typeface="Gill Sans MT" panose="020B0502020104020203" pitchFamily="34" charset="0"/>
              </a:rPr>
              <a:t>conditioned</a:t>
            </a:r>
            <a:r>
              <a:rPr lang="en-US" sz="2400" dirty="0">
                <a:latin typeface="Gill Sans MT" panose="020B0502020104020203" pitchFamily="34" charset="0"/>
              </a:rPr>
              <a:t> response through associations between an unconditioned stimulus and a neutral stimulus.</a:t>
            </a:r>
            <a:endParaRPr lang="en-US" sz="2400" dirty="0" smtClean="0">
              <a:latin typeface="Gill Sans MT" panose="020B0502020104020203" pitchFamily="34" charset="0"/>
            </a:endParaRPr>
          </a:p>
        </p:txBody>
      </p:sp>
      <p:pic>
        <p:nvPicPr>
          <p:cNvPr id="4" name="Picture 3"/>
          <p:cNvPicPr>
            <a:picLocks noChangeAspect="1"/>
          </p:cNvPicPr>
          <p:nvPr/>
        </p:nvPicPr>
        <p:blipFill>
          <a:blip r:embed="rId2"/>
          <a:stretch>
            <a:fillRect/>
          </a:stretch>
        </p:blipFill>
        <p:spPr>
          <a:xfrm>
            <a:off x="9829800" y="0"/>
            <a:ext cx="2362200" cy="1943100"/>
          </a:xfrm>
          <a:prstGeom prst="rect">
            <a:avLst/>
          </a:prstGeom>
          <a:ln>
            <a:noFill/>
          </a:ln>
          <a:effectLst>
            <a:softEdge rad="112500"/>
          </a:effectLst>
        </p:spPr>
      </p:pic>
    </p:spTree>
    <p:extLst>
      <p:ext uri="{BB962C8B-B14F-4D97-AF65-F5344CB8AC3E}">
        <p14:creationId xmlns:p14="http://schemas.microsoft.com/office/powerpoint/2010/main" val="3812835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1129768"/>
            <a:ext cx="10571998" cy="970450"/>
          </a:xfrm>
        </p:spPr>
        <p:txBody>
          <a:bodyPr/>
          <a:lstStyle/>
          <a:p>
            <a:r>
              <a:rPr lang="en-US" dirty="0"/>
              <a:t>Stage 1: Before </a:t>
            </a:r>
            <a:r>
              <a:rPr lang="en-US" dirty="0" smtClean="0"/>
              <a:t>Conditioning</a:t>
            </a:r>
            <a:r>
              <a:rPr lang="en-US" dirty="0"/>
              <a:t/>
            </a:r>
            <a:br>
              <a:rPr lang="en-US" dirty="0"/>
            </a:br>
            <a:endParaRPr lang="en-US" dirty="0"/>
          </a:p>
        </p:txBody>
      </p:sp>
      <p:sp>
        <p:nvSpPr>
          <p:cNvPr id="3" name="Content Placeholder 2"/>
          <p:cNvSpPr>
            <a:spLocks noGrp="1"/>
          </p:cNvSpPr>
          <p:nvPr>
            <p:ph idx="1"/>
          </p:nvPr>
        </p:nvSpPr>
        <p:spPr>
          <a:xfrm>
            <a:off x="677044" y="2814715"/>
            <a:ext cx="4165412" cy="3636511"/>
          </a:xfrm>
        </p:spPr>
        <p:txBody>
          <a:bodyPr>
            <a:noAutofit/>
          </a:bodyPr>
          <a:lstStyle/>
          <a:p>
            <a:pPr algn="just"/>
            <a:r>
              <a:rPr lang="en-US" sz="2000" b="1" dirty="0" smtClean="0">
                <a:latin typeface="Gill Sans MT" panose="020B0502020104020203" pitchFamily="34" charset="0"/>
              </a:rPr>
              <a:t>The </a:t>
            </a:r>
            <a:r>
              <a:rPr lang="en-US" sz="2000" b="1" dirty="0">
                <a:latin typeface="Gill Sans MT" panose="020B0502020104020203" pitchFamily="34" charset="0"/>
              </a:rPr>
              <a:t>Unconditioned Stimulus (UCS</a:t>
            </a:r>
            <a:r>
              <a:rPr lang="en-US" sz="2000" b="1" dirty="0" smtClean="0">
                <a:latin typeface="Gill Sans MT" panose="020B0502020104020203" pitchFamily="34" charset="0"/>
              </a:rPr>
              <a:t>):</a:t>
            </a:r>
          </a:p>
          <a:p>
            <a:pPr marL="0" indent="0" algn="just">
              <a:buNone/>
            </a:pPr>
            <a:r>
              <a:rPr lang="en-US" sz="2000" dirty="0" smtClean="0">
                <a:latin typeface="Gill Sans MT" panose="020B0502020104020203" pitchFamily="34" charset="0"/>
              </a:rPr>
              <a:t> </a:t>
            </a:r>
            <a:r>
              <a:rPr lang="en-US" sz="2000" dirty="0">
                <a:latin typeface="Gill Sans MT" panose="020B0502020104020203" pitchFamily="34" charset="0"/>
              </a:rPr>
              <a:t>The unconditioned stimulus is one that unconditionally, naturally, and automatically triggers a response</a:t>
            </a:r>
            <a:r>
              <a:rPr lang="en-US" sz="2000" dirty="0" smtClean="0">
                <a:latin typeface="Gill Sans MT" panose="020B0502020104020203" pitchFamily="34" charset="0"/>
              </a:rPr>
              <a:t>.</a:t>
            </a:r>
          </a:p>
          <a:p>
            <a:pPr algn="just"/>
            <a:r>
              <a:rPr lang="en-US" sz="2000" b="1" dirty="0">
                <a:latin typeface="Gill Sans MT" panose="020B0502020104020203" pitchFamily="34" charset="0"/>
              </a:rPr>
              <a:t>The Unconditioned Response (UCR):</a:t>
            </a:r>
          </a:p>
          <a:p>
            <a:pPr marL="0" indent="0" algn="just">
              <a:buNone/>
            </a:pPr>
            <a:r>
              <a:rPr lang="en-US" sz="2000" dirty="0">
                <a:latin typeface="Gill Sans MT" panose="020B0502020104020203" pitchFamily="34" charset="0"/>
              </a:rPr>
              <a:t> The unconditioned response is the unlearned response that occurs naturally in response to the unconditioned stimulus.</a:t>
            </a:r>
          </a:p>
          <a:p>
            <a:pPr marL="0" indent="0" algn="just">
              <a:buNone/>
            </a:pPr>
            <a:endParaRPr lang="en-US" sz="2000" dirty="0">
              <a:latin typeface="Gill Sans MT" panose="020B0502020104020203" pitchFamily="34" charset="0"/>
            </a:endParaRPr>
          </a:p>
        </p:txBody>
      </p:sp>
      <p:pic>
        <p:nvPicPr>
          <p:cNvPr id="4" name="Content Placeholder 8"/>
          <p:cNvPicPr>
            <a:picLocks noChangeAspect="1"/>
          </p:cNvPicPr>
          <p:nvPr/>
        </p:nvPicPr>
        <p:blipFill rotWithShape="1">
          <a:blip r:embed="rId2"/>
          <a:srcRect l="16088" t="27419" r="44094" b="49210"/>
          <a:stretch/>
        </p:blipFill>
        <p:spPr>
          <a:xfrm>
            <a:off x="5100034" y="2350395"/>
            <a:ext cx="6903076" cy="3657600"/>
          </a:xfrm>
          <a:prstGeom prst="rect">
            <a:avLst/>
          </a:prstGeom>
          <a:effectLst>
            <a:outerShdw blurRad="50800" dir="14400000">
              <a:srgbClr val="000000">
                <a:alpha val="40000"/>
              </a:srgbClr>
            </a:outerShdw>
          </a:effectLst>
        </p:spPr>
      </p:pic>
    </p:spTree>
    <p:extLst>
      <p:ext uri="{BB962C8B-B14F-4D97-AF65-F5344CB8AC3E}">
        <p14:creationId xmlns:p14="http://schemas.microsoft.com/office/powerpoint/2010/main" val="1219814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Stage 2 During Conditioning</a:t>
            </a:r>
            <a:endParaRPr lang="en-US" dirty="0"/>
          </a:p>
        </p:txBody>
      </p:sp>
      <p:sp>
        <p:nvSpPr>
          <p:cNvPr id="3" name="Content Placeholder 2"/>
          <p:cNvSpPr>
            <a:spLocks noGrp="1"/>
          </p:cNvSpPr>
          <p:nvPr>
            <p:ph idx="1"/>
          </p:nvPr>
        </p:nvSpPr>
        <p:spPr>
          <a:xfrm>
            <a:off x="429741" y="2648400"/>
            <a:ext cx="4752304" cy="3962607"/>
          </a:xfrm>
        </p:spPr>
        <p:txBody>
          <a:bodyPr>
            <a:normAutofit fontScale="92500" lnSpcReduction="20000"/>
          </a:bodyPr>
          <a:lstStyle/>
          <a:p>
            <a:pPr algn="just"/>
            <a:r>
              <a:rPr lang="en-US" sz="2000" b="1" dirty="0" smtClean="0">
                <a:latin typeface="Gill Sans MT" panose="020B0502020104020203" pitchFamily="34" charset="0"/>
              </a:rPr>
              <a:t>The </a:t>
            </a:r>
            <a:r>
              <a:rPr lang="en-US" sz="2000" b="1" dirty="0">
                <a:latin typeface="Gill Sans MT" panose="020B0502020104020203" pitchFamily="34" charset="0"/>
              </a:rPr>
              <a:t>Neutral Stimulus </a:t>
            </a:r>
            <a:endParaRPr lang="en-US" sz="2000" dirty="0" smtClean="0">
              <a:latin typeface="Gill Sans MT" panose="020B0502020104020203" pitchFamily="34" charset="0"/>
            </a:endParaRPr>
          </a:p>
          <a:p>
            <a:pPr marL="0" indent="0" algn="just">
              <a:buNone/>
            </a:pPr>
            <a:r>
              <a:rPr lang="en-US" sz="2000" dirty="0" smtClean="0">
                <a:latin typeface="Gill Sans MT" panose="020B0502020104020203" pitchFamily="34" charset="0"/>
              </a:rPr>
              <a:t>Another </a:t>
            </a:r>
            <a:r>
              <a:rPr lang="en-US" sz="2000" dirty="0">
                <a:latin typeface="Gill Sans MT" panose="020B0502020104020203" pitchFamily="34" charset="0"/>
              </a:rPr>
              <a:t>stimulus which has no affect on a </a:t>
            </a:r>
            <a:r>
              <a:rPr lang="en-US" sz="2000" dirty="0" smtClean="0">
                <a:latin typeface="Gill Sans MT" panose="020B0502020104020203" pitchFamily="34" charset="0"/>
              </a:rPr>
              <a:t>person.</a:t>
            </a:r>
          </a:p>
          <a:p>
            <a:pPr marL="0" indent="0" algn="just">
              <a:buNone/>
            </a:pPr>
            <a:r>
              <a:rPr lang="en-US" sz="2000" dirty="0" smtClean="0">
                <a:latin typeface="Gill Sans MT" panose="020B0502020104020203" pitchFamily="34" charset="0"/>
              </a:rPr>
              <a:t>It could </a:t>
            </a:r>
            <a:r>
              <a:rPr lang="en-US" sz="2000" dirty="0">
                <a:latin typeface="Gill Sans MT" panose="020B0502020104020203" pitchFamily="34" charset="0"/>
              </a:rPr>
              <a:t>be a person, object, place </a:t>
            </a:r>
            <a:r>
              <a:rPr lang="en-US" sz="2000" dirty="0" smtClean="0">
                <a:latin typeface="Gill Sans MT" panose="020B0502020104020203" pitchFamily="34" charset="0"/>
              </a:rPr>
              <a:t>etc.</a:t>
            </a:r>
          </a:p>
          <a:p>
            <a:pPr marL="0" indent="0" algn="just">
              <a:buNone/>
            </a:pPr>
            <a:r>
              <a:rPr lang="en-US" sz="2000" dirty="0" smtClean="0">
                <a:latin typeface="Gill Sans MT" panose="020B0502020104020203" pitchFamily="34" charset="0"/>
              </a:rPr>
              <a:t>The </a:t>
            </a:r>
            <a:r>
              <a:rPr lang="en-US" sz="2000" dirty="0">
                <a:latin typeface="Gill Sans MT" panose="020B0502020104020203" pitchFamily="34" charset="0"/>
              </a:rPr>
              <a:t>NS in classical conditioning does not produce a response until it is paired with the unconditioned stimulus</a:t>
            </a:r>
            <a:r>
              <a:rPr lang="en-US" sz="2000" dirty="0" smtClean="0">
                <a:latin typeface="Gill Sans MT" panose="020B0502020104020203" pitchFamily="34" charset="0"/>
              </a:rPr>
              <a:t>.</a:t>
            </a:r>
          </a:p>
          <a:p>
            <a:r>
              <a:rPr lang="en-US" sz="2000" b="1" dirty="0">
                <a:latin typeface="Gill Sans MT" panose="020B0502020104020203" pitchFamily="34" charset="0"/>
              </a:rPr>
              <a:t>The Conditioned Stimulus </a:t>
            </a:r>
          </a:p>
          <a:p>
            <a:pPr marL="0" indent="0" algn="just">
              <a:buNone/>
            </a:pPr>
            <a:r>
              <a:rPr lang="en-US" sz="2000" dirty="0">
                <a:latin typeface="Gill Sans MT" panose="020B0502020104020203" pitchFamily="34" charset="0"/>
              </a:rPr>
              <a:t>The conditioned stimulus is previously neutral stimulus that, after becoming associated with the unconditioned stimulus, eventually comes to trigger a conditioned response.</a:t>
            </a:r>
          </a:p>
          <a:p>
            <a:pPr marL="0" indent="0" algn="just">
              <a:buNone/>
            </a:pPr>
            <a:endParaRPr lang="en-US" sz="2000" dirty="0" smtClean="0">
              <a:latin typeface="Gill Sans MT" panose="020B0502020104020203" pitchFamily="34" charset="0"/>
            </a:endParaRPr>
          </a:p>
          <a:p>
            <a:pPr marL="0" indent="0" algn="just">
              <a:buNone/>
            </a:pPr>
            <a:endParaRPr lang="en-US" dirty="0"/>
          </a:p>
          <a:p>
            <a:pPr algn="just"/>
            <a:endParaRPr lang="en-US" dirty="0"/>
          </a:p>
        </p:txBody>
      </p:sp>
      <p:pic>
        <p:nvPicPr>
          <p:cNvPr id="4" name="Picture 3"/>
          <p:cNvPicPr>
            <a:picLocks noChangeAspect="1"/>
          </p:cNvPicPr>
          <p:nvPr/>
        </p:nvPicPr>
        <p:blipFill rotWithShape="1">
          <a:blip r:embed="rId2"/>
          <a:srcRect l="15323" t="28301" r="40135" b="45290"/>
          <a:stretch/>
        </p:blipFill>
        <p:spPr>
          <a:xfrm>
            <a:off x="5331854" y="2222287"/>
            <a:ext cx="6722771" cy="3636511"/>
          </a:xfrm>
          <a:prstGeom prst="rect">
            <a:avLst/>
          </a:prstGeom>
        </p:spPr>
      </p:pic>
    </p:spTree>
    <p:extLst>
      <p:ext uri="{BB962C8B-B14F-4D97-AF65-F5344CB8AC3E}">
        <p14:creationId xmlns:p14="http://schemas.microsoft.com/office/powerpoint/2010/main" val="1581828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Stage 3 : After Conditioning</a:t>
            </a:r>
          </a:p>
        </p:txBody>
      </p:sp>
      <p:sp>
        <p:nvSpPr>
          <p:cNvPr id="3" name="Content Placeholder 2"/>
          <p:cNvSpPr>
            <a:spLocks noGrp="1"/>
          </p:cNvSpPr>
          <p:nvPr>
            <p:ph idx="1"/>
          </p:nvPr>
        </p:nvSpPr>
        <p:spPr>
          <a:xfrm>
            <a:off x="818712" y="2222287"/>
            <a:ext cx="4590415" cy="3636511"/>
          </a:xfrm>
        </p:spPr>
        <p:txBody>
          <a:bodyPr>
            <a:normAutofit/>
          </a:bodyPr>
          <a:lstStyle/>
          <a:p>
            <a:endParaRPr lang="en-US" sz="2400" b="1" dirty="0" smtClean="0">
              <a:latin typeface="Gill Sans MT" panose="020B0502020104020203" pitchFamily="34" charset="0"/>
            </a:endParaRPr>
          </a:p>
          <a:p>
            <a:r>
              <a:rPr lang="en-US" sz="2400" b="1" dirty="0" smtClean="0">
                <a:latin typeface="Gill Sans MT" panose="020B0502020104020203" pitchFamily="34" charset="0"/>
              </a:rPr>
              <a:t>The </a:t>
            </a:r>
            <a:r>
              <a:rPr lang="en-US" sz="2400" b="1" dirty="0">
                <a:latin typeface="Gill Sans MT" panose="020B0502020104020203" pitchFamily="34" charset="0"/>
              </a:rPr>
              <a:t>Conditioned </a:t>
            </a:r>
            <a:r>
              <a:rPr lang="en-US" sz="2400" b="1" dirty="0" smtClean="0">
                <a:latin typeface="Gill Sans MT" panose="020B0502020104020203" pitchFamily="34" charset="0"/>
              </a:rPr>
              <a:t>Response</a:t>
            </a:r>
          </a:p>
          <a:p>
            <a:pPr marL="0" indent="0" algn="just">
              <a:buNone/>
            </a:pPr>
            <a:r>
              <a:rPr lang="en-US" sz="2400" dirty="0" smtClean="0">
                <a:latin typeface="Gill Sans MT" panose="020B0502020104020203" pitchFamily="34" charset="0"/>
              </a:rPr>
              <a:t>The </a:t>
            </a:r>
            <a:r>
              <a:rPr lang="en-US" sz="2400" dirty="0">
                <a:latin typeface="Gill Sans MT" panose="020B0502020104020203" pitchFamily="34" charset="0"/>
              </a:rPr>
              <a:t>conditioned response is the learned response to the previously neutral stimulus.</a:t>
            </a:r>
          </a:p>
        </p:txBody>
      </p:sp>
      <p:pic>
        <p:nvPicPr>
          <p:cNvPr id="4" name="Picture 3"/>
          <p:cNvPicPr>
            <a:picLocks noChangeAspect="1"/>
          </p:cNvPicPr>
          <p:nvPr/>
        </p:nvPicPr>
        <p:blipFill rotWithShape="1">
          <a:blip r:embed="rId2"/>
          <a:srcRect l="15620" t="30942" r="40827" b="43178"/>
          <a:stretch/>
        </p:blipFill>
        <p:spPr>
          <a:xfrm>
            <a:off x="5512158" y="3245476"/>
            <a:ext cx="6589690" cy="2613322"/>
          </a:xfrm>
          <a:prstGeom prst="rect">
            <a:avLst/>
          </a:prstGeom>
        </p:spPr>
      </p:pic>
    </p:spTree>
    <p:extLst>
      <p:ext uri="{BB962C8B-B14F-4D97-AF65-F5344CB8AC3E}">
        <p14:creationId xmlns:p14="http://schemas.microsoft.com/office/powerpoint/2010/main" val="2135270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164" y="260151"/>
            <a:ext cx="10571998" cy="970450"/>
          </a:xfrm>
        </p:spPr>
        <p:txBody>
          <a:bodyPr/>
          <a:lstStyle/>
          <a:p>
            <a:r>
              <a:rPr lang="en-US" dirty="0" smtClean="0"/>
              <a:t>Pavlov’s Dog Experiment:</a:t>
            </a:r>
            <a:endParaRPr lang="en-US" dirty="0"/>
          </a:p>
        </p:txBody>
      </p:sp>
      <p:pic>
        <p:nvPicPr>
          <p:cNvPr id="4" name="Content Placeholder 3"/>
          <p:cNvPicPr>
            <a:picLocks noGrp="1" noChangeAspect="1"/>
          </p:cNvPicPr>
          <p:nvPr>
            <p:ph idx="1"/>
          </p:nvPr>
        </p:nvPicPr>
        <p:blipFill rotWithShape="1">
          <a:blip r:embed="rId2"/>
          <a:srcRect b="4271"/>
          <a:stretch/>
        </p:blipFill>
        <p:spPr>
          <a:xfrm>
            <a:off x="2939884" y="2124683"/>
            <a:ext cx="6271024" cy="4499142"/>
          </a:xfrm>
          <a:prstGeom prst="rect">
            <a:avLst/>
          </a:prstGeom>
        </p:spPr>
      </p:pic>
    </p:spTree>
    <p:extLst>
      <p:ext uri="{BB962C8B-B14F-4D97-AF65-F5344CB8AC3E}">
        <p14:creationId xmlns:p14="http://schemas.microsoft.com/office/powerpoint/2010/main" val="2424312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Watson’s work with little Albert</a:t>
            </a:r>
            <a:endParaRPr lang="en-US" dirty="0"/>
          </a:p>
        </p:txBody>
      </p:sp>
      <p:pic>
        <p:nvPicPr>
          <p:cNvPr id="4" name="Content Placeholder 3"/>
          <p:cNvPicPr>
            <a:picLocks noGrp="1" noChangeAspect="1"/>
          </p:cNvPicPr>
          <p:nvPr>
            <p:ph idx="1"/>
          </p:nvPr>
        </p:nvPicPr>
        <p:blipFill>
          <a:blip r:embed="rId3"/>
          <a:stretch>
            <a:fillRect/>
          </a:stretch>
        </p:blipFill>
        <p:spPr>
          <a:xfrm>
            <a:off x="8173844" y="3251701"/>
            <a:ext cx="3918626" cy="3550300"/>
          </a:xfrm>
          <a:prstGeom prst="rect">
            <a:avLst/>
          </a:prstGeom>
          <a:ln>
            <a:noFill/>
          </a:ln>
          <a:effectLst>
            <a:softEdge rad="112500"/>
          </a:effectLst>
        </p:spPr>
      </p:pic>
      <p:pic>
        <p:nvPicPr>
          <p:cNvPr id="3" name="Picture 2"/>
          <p:cNvPicPr>
            <a:picLocks noChangeAspect="1"/>
          </p:cNvPicPr>
          <p:nvPr/>
        </p:nvPicPr>
        <p:blipFill>
          <a:blip r:embed="rId4"/>
          <a:stretch>
            <a:fillRect/>
          </a:stretch>
        </p:blipFill>
        <p:spPr>
          <a:xfrm>
            <a:off x="9353007" y="-113348"/>
            <a:ext cx="2838994" cy="1992598"/>
          </a:xfrm>
          <a:prstGeom prst="rect">
            <a:avLst/>
          </a:prstGeom>
          <a:ln>
            <a:noFill/>
          </a:ln>
          <a:effectLst>
            <a:softEdge rad="112500"/>
          </a:effectLst>
        </p:spPr>
      </p:pic>
      <p:pic>
        <p:nvPicPr>
          <p:cNvPr id="5" name="Picture 4"/>
          <p:cNvPicPr>
            <a:picLocks noChangeAspect="1"/>
          </p:cNvPicPr>
          <p:nvPr/>
        </p:nvPicPr>
        <p:blipFill rotWithShape="1">
          <a:blip r:embed="rId5"/>
          <a:srcRect t="13674"/>
          <a:stretch/>
        </p:blipFill>
        <p:spPr>
          <a:xfrm>
            <a:off x="9353006" y="1879250"/>
            <a:ext cx="2838994" cy="1372451"/>
          </a:xfrm>
          <a:prstGeom prst="rect">
            <a:avLst/>
          </a:prstGeom>
          <a:ln>
            <a:noFill/>
          </a:ln>
          <a:effectLst>
            <a:softEdge rad="112500"/>
          </a:effectLst>
        </p:spPr>
      </p:pic>
      <p:sp>
        <p:nvSpPr>
          <p:cNvPr id="6" name="Rectangle 5"/>
          <p:cNvSpPr/>
          <p:nvPr/>
        </p:nvSpPr>
        <p:spPr>
          <a:xfrm>
            <a:off x="479503" y="2565475"/>
            <a:ext cx="6646126" cy="4093428"/>
          </a:xfrm>
          <a:prstGeom prst="rect">
            <a:avLst/>
          </a:prstGeom>
        </p:spPr>
        <p:txBody>
          <a:bodyPr wrap="square">
            <a:spAutoFit/>
          </a:bodyPr>
          <a:lstStyle/>
          <a:p>
            <a:pPr algn="just">
              <a:buFont typeface="Arial" panose="020B0604020202020204" pitchFamily="34" charset="0"/>
              <a:buChar char="•"/>
            </a:pPr>
            <a:r>
              <a:rPr lang="en-US" sz="2000" dirty="0">
                <a:latin typeface="Gill Sans MT" panose="020B0502020104020203" pitchFamily="34" charset="0"/>
              </a:rPr>
              <a:t>Watson and </a:t>
            </a:r>
            <a:r>
              <a:rPr lang="en-US" sz="2000" dirty="0" err="1">
                <a:latin typeface="Gill Sans MT" panose="020B0502020104020203" pitchFamily="34" charset="0"/>
              </a:rPr>
              <a:t>Raynor</a:t>
            </a:r>
            <a:r>
              <a:rPr lang="en-US" sz="2000" dirty="0">
                <a:latin typeface="Gill Sans MT" panose="020B0502020104020203" pitchFamily="34" charset="0"/>
              </a:rPr>
              <a:t> presented Little Albert with a white rat and he showed no fear.</a:t>
            </a:r>
          </a:p>
          <a:p>
            <a:pPr algn="just">
              <a:buFont typeface="Arial" panose="020B0604020202020204" pitchFamily="34" charset="0"/>
              <a:buChar char="•"/>
            </a:pPr>
            <a:endParaRPr lang="en-US" sz="2000" dirty="0">
              <a:latin typeface="Gill Sans MT" panose="020B0502020104020203" pitchFamily="34" charset="0"/>
            </a:endParaRPr>
          </a:p>
          <a:p>
            <a:pPr algn="just">
              <a:buFont typeface="Arial" panose="020B0604020202020204" pitchFamily="34" charset="0"/>
              <a:buChar char="•"/>
            </a:pPr>
            <a:r>
              <a:rPr lang="en-US" sz="2000" dirty="0">
                <a:latin typeface="Gill Sans MT" panose="020B0502020104020203" pitchFamily="34" charset="0"/>
              </a:rPr>
              <a:t>Watson then presented the rat with a loud bang that startled Little Albert and made him cry.</a:t>
            </a:r>
          </a:p>
          <a:p>
            <a:pPr algn="just">
              <a:buFont typeface="Arial" panose="020B0604020202020204" pitchFamily="34" charset="0"/>
              <a:buChar char="•"/>
            </a:pPr>
            <a:endParaRPr lang="en-US" sz="2000" dirty="0">
              <a:latin typeface="Gill Sans MT" panose="020B0502020104020203" pitchFamily="34" charset="0"/>
            </a:endParaRPr>
          </a:p>
          <a:p>
            <a:pPr algn="just">
              <a:buFont typeface="Arial" panose="020B0604020202020204" pitchFamily="34" charset="0"/>
              <a:buChar char="•"/>
            </a:pPr>
            <a:r>
              <a:rPr lang="en-US" sz="2000" dirty="0">
                <a:latin typeface="Gill Sans MT" panose="020B0502020104020203" pitchFamily="34" charset="0"/>
              </a:rPr>
              <a:t>After the continuous association of the white rat and loud noise, Little Albert was </a:t>
            </a:r>
            <a:r>
              <a:rPr lang="en-US" sz="2000" dirty="0">
                <a:latin typeface="Gill Sans MT" panose="020B0502020104020203" pitchFamily="34" charset="0"/>
                <a:hlinkClick r:id="rId6"/>
              </a:rPr>
              <a:t>classically conditioned </a:t>
            </a:r>
            <a:r>
              <a:rPr lang="en-US" sz="2000" dirty="0">
                <a:latin typeface="Gill Sans MT" panose="020B0502020104020203" pitchFamily="34" charset="0"/>
              </a:rPr>
              <a:t>to experience fear at the sight of the rat.</a:t>
            </a:r>
          </a:p>
          <a:p>
            <a:pPr algn="just">
              <a:buFont typeface="Arial" panose="020B0604020202020204" pitchFamily="34" charset="0"/>
              <a:buChar char="•"/>
            </a:pPr>
            <a:endParaRPr lang="en-US" sz="2000" dirty="0">
              <a:latin typeface="Gill Sans MT" panose="020B0502020104020203" pitchFamily="34" charset="0"/>
            </a:endParaRPr>
          </a:p>
          <a:p>
            <a:pPr algn="just">
              <a:buFont typeface="Arial" panose="020B0604020202020204" pitchFamily="34" charset="0"/>
              <a:buChar char="•"/>
            </a:pPr>
            <a:r>
              <a:rPr lang="en-US" sz="2000" dirty="0">
                <a:latin typeface="Gill Sans MT" panose="020B0502020104020203" pitchFamily="34" charset="0"/>
              </a:rPr>
              <a:t>Albert's fear generalized to other stimuli that were similar to the rat, including a fur coat, some cotton wool, and a Father Christmas mask</a:t>
            </a:r>
            <a:r>
              <a:rPr lang="en-US" dirty="0">
                <a:latin typeface="Gill Sans MT" panose="020B0502020104020203" pitchFamily="34" charset="0"/>
              </a:rPr>
              <a:t>.</a:t>
            </a:r>
          </a:p>
        </p:txBody>
      </p:sp>
    </p:spTree>
    <p:extLst>
      <p:ext uri="{BB962C8B-B14F-4D97-AF65-F5344CB8AC3E}">
        <p14:creationId xmlns:p14="http://schemas.microsoft.com/office/powerpoint/2010/main" val="27109115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88" y="815050"/>
            <a:ext cx="10571998" cy="970450"/>
          </a:xfrm>
        </p:spPr>
        <p:txBody>
          <a:bodyPr/>
          <a:lstStyle/>
          <a:p>
            <a:r>
              <a:rPr lang="en-US" dirty="0" smtClean="0">
                <a:solidFill>
                  <a:srgbClr val="FFC000"/>
                </a:solidFill>
                <a:latin typeface="Gill Sans MT" panose="020B0502020104020203" pitchFamily="34" charset="0"/>
              </a:rPr>
              <a:t>11.Operant </a:t>
            </a:r>
            <a:r>
              <a:rPr lang="en-US" dirty="0">
                <a:solidFill>
                  <a:srgbClr val="FFC000"/>
                </a:solidFill>
                <a:latin typeface="Gill Sans MT" panose="020B0502020104020203" pitchFamily="34" charset="0"/>
              </a:rPr>
              <a:t>Conditioning </a:t>
            </a:r>
            <a:r>
              <a:rPr lang="en-US" dirty="0">
                <a:latin typeface="Gill Sans MT" panose="020B0502020104020203" pitchFamily="34" charset="0"/>
              </a:rPr>
              <a:t>- </a:t>
            </a:r>
            <a:r>
              <a:rPr lang="en-US" dirty="0">
                <a:solidFill>
                  <a:srgbClr val="FFC000"/>
                </a:solidFill>
                <a:latin typeface="Gill Sans MT" panose="020B0502020104020203" pitchFamily="34" charset="0"/>
              </a:rPr>
              <a:t>Instrumental Conditioning</a:t>
            </a:r>
            <a:endParaRPr lang="en-US" dirty="0"/>
          </a:p>
        </p:txBody>
      </p:sp>
      <p:sp>
        <p:nvSpPr>
          <p:cNvPr id="3" name="Content Placeholder 2"/>
          <p:cNvSpPr>
            <a:spLocks noGrp="1"/>
          </p:cNvSpPr>
          <p:nvPr>
            <p:ph idx="1"/>
          </p:nvPr>
        </p:nvSpPr>
        <p:spPr>
          <a:xfrm>
            <a:off x="818712" y="2222287"/>
            <a:ext cx="7116598" cy="4241575"/>
          </a:xfrm>
        </p:spPr>
        <p:txBody>
          <a:bodyPr/>
          <a:lstStyle/>
          <a:p>
            <a:pPr algn="just"/>
            <a:r>
              <a:rPr lang="en-US" dirty="0">
                <a:latin typeface="Gill Sans MT" panose="020B0502020104020203" pitchFamily="34" charset="0"/>
              </a:rPr>
              <a:t>First described by B. F. Skinner, an American </a:t>
            </a:r>
            <a:r>
              <a:rPr lang="en-US" dirty="0" smtClean="0">
                <a:latin typeface="Gill Sans MT" panose="020B0502020104020203" pitchFamily="34" charset="0"/>
              </a:rPr>
              <a:t>psychologist </a:t>
            </a:r>
            <a:endParaRPr lang="en-US" dirty="0">
              <a:latin typeface="Gill Sans MT" panose="020B0502020104020203" pitchFamily="34" charset="0"/>
            </a:endParaRPr>
          </a:p>
          <a:p>
            <a:pPr algn="just"/>
            <a:r>
              <a:rPr lang="en-US" dirty="0">
                <a:latin typeface="Gill Sans MT" panose="020B0502020104020203" pitchFamily="34" charset="0"/>
              </a:rPr>
              <a:t>It is a learning process in which behavior is sensitive to, or controlled by its </a:t>
            </a:r>
            <a:r>
              <a:rPr lang="en-US" b="1" dirty="0">
                <a:solidFill>
                  <a:srgbClr val="FF0000"/>
                </a:solidFill>
                <a:latin typeface="Gill Sans MT" panose="020B0502020104020203" pitchFamily="34" charset="0"/>
              </a:rPr>
              <a:t>consequences. </a:t>
            </a:r>
          </a:p>
          <a:p>
            <a:pPr marL="0" indent="0" algn="just">
              <a:buNone/>
            </a:pPr>
            <a:r>
              <a:rPr lang="en-US" b="1" dirty="0">
                <a:latin typeface="Gill Sans MT" panose="020B0502020104020203" pitchFamily="34" charset="0"/>
              </a:rPr>
              <a:t>                                   OR</a:t>
            </a:r>
          </a:p>
          <a:p>
            <a:pPr algn="just"/>
            <a:r>
              <a:rPr lang="en-US" dirty="0">
                <a:latin typeface="Gill Sans MT" panose="020B0502020104020203" pitchFamily="34" charset="0"/>
              </a:rPr>
              <a:t>It is a type of learning in which behavior is strengthened if followed by </a:t>
            </a:r>
            <a:r>
              <a:rPr lang="en-US" dirty="0">
                <a:solidFill>
                  <a:srgbClr val="FF0000"/>
                </a:solidFill>
                <a:latin typeface="Gill Sans MT" panose="020B0502020104020203" pitchFamily="34" charset="0"/>
              </a:rPr>
              <a:t>reinforcement </a:t>
            </a:r>
            <a:r>
              <a:rPr lang="en-US" dirty="0">
                <a:latin typeface="Gill Sans MT" panose="020B0502020104020203" pitchFamily="34" charset="0"/>
              </a:rPr>
              <a:t>or diminished if followed by </a:t>
            </a:r>
            <a:r>
              <a:rPr lang="en-US" dirty="0">
                <a:solidFill>
                  <a:srgbClr val="FF0000"/>
                </a:solidFill>
                <a:latin typeface="Gill Sans MT" panose="020B0502020104020203" pitchFamily="34" charset="0"/>
              </a:rPr>
              <a:t>punishment</a:t>
            </a:r>
            <a:r>
              <a:rPr lang="en-US" dirty="0">
                <a:latin typeface="Gill Sans MT" panose="020B0502020104020203" pitchFamily="34" charset="0"/>
              </a:rPr>
              <a:t>.</a:t>
            </a:r>
          </a:p>
          <a:p>
            <a:pPr algn="just"/>
            <a:r>
              <a:rPr lang="en-US" dirty="0">
                <a:latin typeface="Gill Sans MT" panose="020B0502020104020203" pitchFamily="34" charset="0"/>
              </a:rPr>
              <a:t>Involves applying reinforcement or punishment after a behavior.</a:t>
            </a:r>
          </a:p>
          <a:p>
            <a:pPr algn="just"/>
            <a:r>
              <a:rPr lang="en-US" dirty="0">
                <a:latin typeface="Gill Sans MT" panose="020B0502020104020203" pitchFamily="34" charset="0"/>
              </a:rPr>
              <a:t>Focuses on strengthening or weakening voluntary behaviors.</a:t>
            </a:r>
          </a:p>
          <a:p>
            <a:endParaRPr lang="en-US" dirty="0"/>
          </a:p>
        </p:txBody>
      </p:sp>
      <p:pic>
        <p:nvPicPr>
          <p:cNvPr id="4" name="Picture 3"/>
          <p:cNvPicPr>
            <a:picLocks noChangeAspect="1"/>
          </p:cNvPicPr>
          <p:nvPr/>
        </p:nvPicPr>
        <p:blipFill>
          <a:blip r:embed="rId3"/>
          <a:stretch>
            <a:fillRect/>
          </a:stretch>
        </p:blipFill>
        <p:spPr>
          <a:xfrm>
            <a:off x="8071944" y="2429831"/>
            <a:ext cx="3950779" cy="416735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936491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b="14132"/>
          <a:stretch/>
        </p:blipFill>
        <p:spPr>
          <a:xfrm>
            <a:off x="-93517" y="712696"/>
            <a:ext cx="11274136" cy="6197812"/>
          </a:xfrm>
          <a:prstGeom prst="rect">
            <a:avLst/>
          </a:prstGeom>
          <a:ln>
            <a:noFill/>
          </a:ln>
          <a:effectLst>
            <a:softEdge rad="112500"/>
          </a:effectLst>
        </p:spPr>
      </p:pic>
      <p:sp>
        <p:nvSpPr>
          <p:cNvPr id="3" name="Content Placeholder 2"/>
          <p:cNvSpPr>
            <a:spLocks noGrp="1"/>
          </p:cNvSpPr>
          <p:nvPr>
            <p:ph idx="1"/>
          </p:nvPr>
        </p:nvSpPr>
        <p:spPr>
          <a:xfrm>
            <a:off x="810000" y="2137894"/>
            <a:ext cx="11382000" cy="3347417"/>
          </a:xfrm>
        </p:spPr>
        <p:txBody>
          <a:bodyPr/>
          <a:lstStyle/>
          <a:p>
            <a:pPr algn="just">
              <a:buFont typeface="Wingdings" panose="05000000000000000000" pitchFamily="2" charset="2"/>
              <a:buChar char="q"/>
            </a:pPr>
            <a:r>
              <a:rPr lang="en-US" sz="3200" b="1" dirty="0">
                <a:solidFill>
                  <a:schemeClr val="bg1"/>
                </a:solidFill>
                <a:latin typeface="Gill Sans MT" panose="020B0502020104020203" pitchFamily="34" charset="0"/>
              </a:rPr>
              <a:t>WHAT IS </a:t>
            </a:r>
            <a:r>
              <a:rPr lang="en-US" sz="3200" b="1" dirty="0" smtClean="0">
                <a:solidFill>
                  <a:schemeClr val="bg1"/>
                </a:solidFill>
                <a:latin typeface="Gill Sans MT" panose="020B0502020104020203" pitchFamily="34" charset="0"/>
              </a:rPr>
              <a:t>LEARNING?</a:t>
            </a:r>
          </a:p>
          <a:p>
            <a:pPr algn="just">
              <a:buFont typeface="Wingdings" panose="05000000000000000000" pitchFamily="2" charset="2"/>
              <a:buChar char="q"/>
            </a:pPr>
            <a:r>
              <a:rPr lang="en-US" sz="3200" b="1" dirty="0" smtClean="0">
                <a:solidFill>
                  <a:schemeClr val="bg1"/>
                </a:solidFill>
                <a:latin typeface="Gill Sans MT" panose="020B0502020104020203" pitchFamily="34" charset="0"/>
              </a:rPr>
              <a:t>HOW </a:t>
            </a:r>
            <a:r>
              <a:rPr lang="en-US" sz="3200" b="1" dirty="0">
                <a:solidFill>
                  <a:schemeClr val="bg1"/>
                </a:solidFill>
                <a:latin typeface="Gill Sans MT" panose="020B0502020104020203" pitchFamily="34" charset="0"/>
              </a:rPr>
              <a:t>IT TAKES </a:t>
            </a:r>
            <a:r>
              <a:rPr lang="en-US" sz="3200" b="1" dirty="0" smtClean="0">
                <a:solidFill>
                  <a:schemeClr val="bg1"/>
                </a:solidFill>
                <a:latin typeface="Gill Sans MT" panose="020B0502020104020203" pitchFamily="34" charset="0"/>
              </a:rPr>
              <a:t>PLACE?</a:t>
            </a:r>
          </a:p>
          <a:p>
            <a:pPr algn="just">
              <a:buFont typeface="Wingdings" panose="05000000000000000000" pitchFamily="2" charset="2"/>
              <a:buChar char="q"/>
            </a:pPr>
            <a:r>
              <a:rPr lang="en-US" sz="3200" b="1" dirty="0" smtClean="0">
                <a:solidFill>
                  <a:schemeClr val="bg1"/>
                </a:solidFill>
                <a:latin typeface="Gill Sans MT" panose="020B0502020104020203" pitchFamily="34" charset="0"/>
              </a:rPr>
              <a:t>WHAT </a:t>
            </a:r>
            <a:r>
              <a:rPr lang="en-US" sz="3200" b="1" dirty="0">
                <a:solidFill>
                  <a:schemeClr val="bg1"/>
                </a:solidFill>
                <a:latin typeface="Gill Sans MT" panose="020B0502020104020203" pitchFamily="34" charset="0"/>
              </a:rPr>
              <a:t>ARE THE WAYS </a:t>
            </a:r>
            <a:r>
              <a:rPr lang="en-US" sz="3200" b="1" dirty="0" smtClean="0">
                <a:solidFill>
                  <a:schemeClr val="bg1"/>
                </a:solidFill>
                <a:latin typeface="Gill Sans MT" panose="020B0502020104020203" pitchFamily="34" charset="0"/>
              </a:rPr>
              <a:t>LEARNING IS HAPPENING?  </a:t>
            </a:r>
            <a:r>
              <a:rPr lang="en-US" sz="2800" b="1" dirty="0">
                <a:solidFill>
                  <a:schemeClr val="bg1"/>
                </a:solidFill>
                <a:latin typeface="Gill Sans MT" panose="020B0502020104020203" pitchFamily="34" charset="0"/>
              </a:rPr>
              <a:t/>
            </a:r>
            <a:br>
              <a:rPr lang="en-US" sz="2800" b="1" dirty="0">
                <a:solidFill>
                  <a:schemeClr val="bg1"/>
                </a:solidFill>
                <a:latin typeface="Gill Sans MT" panose="020B0502020104020203" pitchFamily="34" charset="0"/>
              </a:rPr>
            </a:br>
            <a:r>
              <a:rPr lang="en-US" sz="2800" dirty="0">
                <a:latin typeface="Gill Sans MT" panose="020B0502020104020203" pitchFamily="34" charset="0"/>
              </a:rPr>
              <a:t> </a:t>
            </a:r>
            <a:endParaRPr lang="en-US" dirty="0"/>
          </a:p>
        </p:txBody>
      </p:sp>
    </p:spTree>
    <p:extLst>
      <p:ext uri="{BB962C8B-B14F-4D97-AF65-F5344CB8AC3E}">
        <p14:creationId xmlns:p14="http://schemas.microsoft.com/office/powerpoint/2010/main" val="11207358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126107" y="2222500"/>
            <a:ext cx="7939785" cy="3636963"/>
          </a:xfrm>
          <a:prstGeom prst="rect">
            <a:avLst/>
          </a:prstGeom>
        </p:spPr>
      </p:pic>
    </p:spTree>
    <p:extLst>
      <p:ext uri="{BB962C8B-B14F-4D97-AF65-F5344CB8AC3E}">
        <p14:creationId xmlns:p14="http://schemas.microsoft.com/office/powerpoint/2010/main" val="13497284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Skinner Box</a:t>
            </a:r>
            <a:endParaRPr lang="en-US" dirty="0"/>
          </a:p>
        </p:txBody>
      </p:sp>
      <p:sp>
        <p:nvSpPr>
          <p:cNvPr id="3" name="Content Placeholder 2"/>
          <p:cNvSpPr>
            <a:spLocks noGrp="1"/>
          </p:cNvSpPr>
          <p:nvPr>
            <p:ph idx="1"/>
          </p:nvPr>
        </p:nvSpPr>
        <p:spPr>
          <a:xfrm>
            <a:off x="899209" y="2352907"/>
            <a:ext cx="5827415" cy="3636511"/>
          </a:xfrm>
        </p:spPr>
        <p:txBody>
          <a:bodyPr>
            <a:normAutofit/>
          </a:bodyPr>
          <a:lstStyle/>
          <a:p>
            <a:pPr algn="just"/>
            <a:r>
              <a:rPr lang="en-US" dirty="0">
                <a:latin typeface="Gill Sans MT" panose="020B0502020104020203" pitchFamily="34" charset="0"/>
              </a:rPr>
              <a:t>The "Skinner box" device was a chamber that contained a bar or key that an animal could press in order to receive food, water, or some other form of </a:t>
            </a:r>
            <a:r>
              <a:rPr lang="en-US" u="sng" dirty="0">
                <a:latin typeface="Gill Sans MT" panose="020B0502020104020203" pitchFamily="34" charset="0"/>
                <a:hlinkClick r:id="rId2"/>
              </a:rPr>
              <a:t>reinforcement</a:t>
            </a:r>
            <a:r>
              <a:rPr lang="en-US" dirty="0">
                <a:latin typeface="Gill Sans MT" panose="020B0502020104020203" pitchFamily="34" charset="0"/>
              </a:rPr>
              <a:t>.</a:t>
            </a:r>
          </a:p>
          <a:p>
            <a:pPr algn="just"/>
            <a:endParaRPr lang="en-US" dirty="0">
              <a:latin typeface="Gill Sans MT" panose="020B0502020104020203" pitchFamily="34" charset="0"/>
            </a:endParaRPr>
          </a:p>
          <a:p>
            <a:pPr algn="just"/>
            <a:r>
              <a:rPr lang="en-US" dirty="0">
                <a:latin typeface="Gill Sans MT" panose="020B0502020104020203" pitchFamily="34" charset="0"/>
              </a:rPr>
              <a:t>A Skinner box, also known as an operant conditioning chamber, is a device used to objectively record an animal's behavior in a compressed time frame. An animal can be rewarded or punished for engaging in certain behaviors, such as lever pressing (for rats) or key pecking (for pigeons).</a:t>
            </a:r>
          </a:p>
          <a:p>
            <a:endParaRPr lang="en-US" dirty="0"/>
          </a:p>
        </p:txBody>
      </p:sp>
      <p:pic>
        <p:nvPicPr>
          <p:cNvPr id="4" name="Picture 3"/>
          <p:cNvPicPr>
            <a:picLocks noChangeAspect="1"/>
          </p:cNvPicPr>
          <p:nvPr/>
        </p:nvPicPr>
        <p:blipFill>
          <a:blip r:embed="rId3"/>
          <a:stretch>
            <a:fillRect/>
          </a:stretch>
        </p:blipFill>
        <p:spPr>
          <a:xfrm>
            <a:off x="7125628" y="2352907"/>
            <a:ext cx="4906537" cy="4161395"/>
          </a:xfrm>
          <a:prstGeom prst="rect">
            <a:avLst/>
          </a:prstGeom>
        </p:spPr>
      </p:pic>
    </p:spTree>
    <p:extLst>
      <p:ext uri="{BB962C8B-B14F-4D97-AF65-F5344CB8AC3E}">
        <p14:creationId xmlns:p14="http://schemas.microsoft.com/office/powerpoint/2010/main" val="2633765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447188"/>
            <a:ext cx="4885406" cy="970450"/>
          </a:xfrm>
        </p:spPr>
        <p:txBody>
          <a:bodyPr/>
          <a:lstStyle/>
          <a:p>
            <a:endParaRPr lang="en-US"/>
          </a:p>
        </p:txBody>
      </p:sp>
      <p:pic>
        <p:nvPicPr>
          <p:cNvPr id="4" name="videoplaybac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52799" y="272261"/>
            <a:ext cx="7711700" cy="5783145"/>
          </a:xfrm>
        </p:spPr>
      </p:pic>
      <p:sp>
        <p:nvSpPr>
          <p:cNvPr id="5" name="TextBox 4"/>
          <p:cNvSpPr txBox="1"/>
          <p:nvPr/>
        </p:nvSpPr>
        <p:spPr>
          <a:xfrm>
            <a:off x="8621485" y="2097042"/>
            <a:ext cx="2847703" cy="4247317"/>
          </a:xfrm>
          <a:prstGeom prst="rect">
            <a:avLst/>
          </a:prstGeom>
          <a:noFill/>
        </p:spPr>
        <p:txBody>
          <a:bodyPr wrap="square" rtlCol="0">
            <a:spAutoFit/>
          </a:bodyPr>
          <a:lstStyle/>
          <a:p>
            <a:pPr algn="just"/>
            <a:r>
              <a:rPr lang="en-US" b="1" dirty="0" smtClean="0">
                <a:solidFill>
                  <a:srgbClr val="FFC000"/>
                </a:solidFill>
                <a:latin typeface="Gill Sans MT" panose="020B0502020104020203" pitchFamily="34" charset="0"/>
              </a:rPr>
              <a:t>Stimulus</a:t>
            </a:r>
            <a:r>
              <a:rPr lang="en-US" dirty="0" smtClean="0">
                <a:latin typeface="Gill Sans MT" panose="020B0502020104020203" pitchFamily="34" charset="0"/>
              </a:rPr>
              <a:t>: Light bulb</a:t>
            </a:r>
          </a:p>
          <a:p>
            <a:pPr algn="just"/>
            <a:r>
              <a:rPr lang="en-US" b="1" dirty="0" smtClean="0">
                <a:solidFill>
                  <a:srgbClr val="FFC000"/>
                </a:solidFill>
                <a:latin typeface="Gill Sans MT" panose="020B0502020104020203" pitchFamily="34" charset="0"/>
              </a:rPr>
              <a:t>Response/Behavior</a:t>
            </a:r>
            <a:r>
              <a:rPr lang="en-US" dirty="0" smtClean="0">
                <a:solidFill>
                  <a:srgbClr val="FFC000"/>
                </a:solidFill>
                <a:latin typeface="Gill Sans MT" panose="020B0502020104020203" pitchFamily="34" charset="0"/>
              </a:rPr>
              <a:t>: </a:t>
            </a:r>
            <a:r>
              <a:rPr lang="en-US" dirty="0" smtClean="0">
                <a:latin typeface="Gill Sans MT" panose="020B0502020104020203" pitchFamily="34" charset="0"/>
              </a:rPr>
              <a:t>Peck on the key</a:t>
            </a:r>
          </a:p>
          <a:p>
            <a:pPr algn="just"/>
            <a:r>
              <a:rPr lang="en-US" b="1" dirty="0" smtClean="0">
                <a:solidFill>
                  <a:srgbClr val="FFC000"/>
                </a:solidFill>
                <a:latin typeface="Gill Sans MT" panose="020B0502020104020203" pitchFamily="34" charset="0"/>
              </a:rPr>
              <a:t>Reward</a:t>
            </a:r>
            <a:r>
              <a:rPr lang="en-US" dirty="0" smtClean="0">
                <a:latin typeface="Gill Sans MT" panose="020B0502020104020203" pitchFamily="34" charset="0"/>
              </a:rPr>
              <a:t>: food</a:t>
            </a:r>
          </a:p>
          <a:p>
            <a:pPr algn="just"/>
            <a:endParaRPr lang="en-US" dirty="0" smtClean="0">
              <a:latin typeface="Gill Sans MT" panose="020B0502020104020203" pitchFamily="34" charset="0"/>
            </a:endParaRP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being rewarded.</a:t>
            </a:r>
          </a:p>
          <a:p>
            <a:pPr algn="just"/>
            <a:endParaRPr lang="en-US" dirty="0" smtClean="0">
              <a:latin typeface="Gill Sans MT" panose="020B0502020104020203" pitchFamily="34" charset="0"/>
            </a:endParaRPr>
          </a:p>
          <a:p>
            <a:pPr algn="just"/>
            <a:r>
              <a:rPr lang="en-US" dirty="0" smtClean="0">
                <a:latin typeface="Gill Sans MT" panose="020B0502020104020203" pitchFamily="34" charset="0"/>
              </a:rPr>
              <a:t>-Now the pigeon will respond on the light bulb to peck on the key”</a:t>
            </a: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strengthened.</a:t>
            </a:r>
            <a:endParaRPr lang="en-US" dirty="0">
              <a:latin typeface="Gill Sans MT" panose="020B0502020104020203" pitchFamily="34" charset="0"/>
            </a:endParaRPr>
          </a:p>
        </p:txBody>
      </p:sp>
    </p:spTree>
    <p:extLst>
      <p:ext uri="{BB962C8B-B14F-4D97-AF65-F5344CB8AC3E}">
        <p14:creationId xmlns:p14="http://schemas.microsoft.com/office/powerpoint/2010/main" val="28673546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743402"/>
            <a:ext cx="10571998" cy="970450"/>
          </a:xfrm>
        </p:spPr>
        <p:txBody>
          <a:bodyPr/>
          <a:lstStyle/>
          <a:p>
            <a:r>
              <a:rPr lang="en-US" dirty="0"/>
              <a:t>COMPONENTS OF OPERANT CONDITIONING</a:t>
            </a:r>
            <a:r>
              <a:rPr lang="en-US" b="0" dirty="0"/>
              <a:t> </a:t>
            </a:r>
            <a:endParaRPr lang="en-US" dirty="0"/>
          </a:p>
        </p:txBody>
      </p:sp>
      <p:sp>
        <p:nvSpPr>
          <p:cNvPr id="3" name="Content Placeholder 2"/>
          <p:cNvSpPr>
            <a:spLocks noGrp="1"/>
          </p:cNvSpPr>
          <p:nvPr>
            <p:ph idx="1"/>
          </p:nvPr>
        </p:nvSpPr>
        <p:spPr>
          <a:xfrm>
            <a:off x="818712" y="2222287"/>
            <a:ext cx="10554574" cy="3998209"/>
          </a:xfrm>
        </p:spPr>
        <p:txBody>
          <a:bodyPr/>
          <a:lstStyle/>
          <a:p>
            <a:pPr algn="just"/>
            <a:r>
              <a:rPr lang="en-US" sz="2400" b="1" dirty="0">
                <a:solidFill>
                  <a:srgbClr val="FF0000"/>
                </a:solidFill>
                <a:latin typeface="Gill Sans MT" panose="020B0502020104020203" pitchFamily="34" charset="0"/>
              </a:rPr>
              <a:t>Reinforcement</a:t>
            </a:r>
            <a:r>
              <a:rPr lang="en-US" sz="2400" dirty="0">
                <a:latin typeface="Gill Sans MT" panose="020B0502020104020203" pitchFamily="34" charset="0"/>
              </a:rPr>
              <a:t> is any event that strengthens or increases the </a:t>
            </a:r>
            <a:r>
              <a:rPr lang="en-US" sz="2400" dirty="0" smtClean="0">
                <a:latin typeface="Gill Sans MT" panose="020B0502020104020203" pitchFamily="34" charset="0"/>
              </a:rPr>
              <a:t>likelihood of behavior </a:t>
            </a:r>
            <a:r>
              <a:rPr lang="en-US" sz="2400" dirty="0">
                <a:latin typeface="Gill Sans MT" panose="020B0502020104020203" pitchFamily="34" charset="0"/>
              </a:rPr>
              <a:t>it follows. (Positive Reinforcers, Negative Reinforcers</a:t>
            </a:r>
            <a:r>
              <a:rPr lang="en-US" sz="2400" dirty="0" smtClean="0">
                <a:latin typeface="Gill Sans MT" panose="020B0502020104020203" pitchFamily="34" charset="0"/>
              </a:rPr>
              <a:t>)</a:t>
            </a:r>
          </a:p>
          <a:p>
            <a:pPr algn="just"/>
            <a:r>
              <a:rPr lang="en-US" sz="2400" dirty="0" smtClean="0">
                <a:latin typeface="Gill Sans MT" panose="020B0502020104020203" pitchFamily="34" charset="0"/>
              </a:rPr>
              <a:t>In </a:t>
            </a:r>
            <a:r>
              <a:rPr lang="en-US" sz="2400" dirty="0">
                <a:latin typeface="Gill Sans MT" panose="020B0502020104020203" pitchFamily="34" charset="0"/>
              </a:rPr>
              <a:t>both of these cases of reinforcement, the behavior increases</a:t>
            </a:r>
            <a:r>
              <a:rPr lang="en-US" sz="2400" dirty="0" smtClean="0">
                <a:latin typeface="Gill Sans MT" panose="020B0502020104020203" pitchFamily="34" charset="0"/>
              </a:rPr>
              <a:t>.</a:t>
            </a:r>
          </a:p>
          <a:p>
            <a:pPr algn="just"/>
            <a:r>
              <a:rPr lang="en-US" sz="2400" dirty="0">
                <a:latin typeface="Gill Sans MT" panose="020B0502020104020203" pitchFamily="34" charset="0"/>
              </a:rPr>
              <a:t>Reinforcement is used to help increase the probability that a specific behavior will occur in the future by delivering or removing a stimulus immediately after a behavior.</a:t>
            </a:r>
          </a:p>
          <a:p>
            <a:pPr algn="just"/>
            <a:r>
              <a:rPr lang="en-US" sz="2400" dirty="0">
                <a:latin typeface="Gill Sans MT" panose="020B0502020104020203" pitchFamily="34" charset="0"/>
              </a:rPr>
              <a:t>Another way to put it is that reinforcement, if done correctly, results in a behavior occurring more frequently in the future.</a:t>
            </a:r>
          </a:p>
          <a:p>
            <a:endParaRPr lang="en-US" dirty="0" smtClean="0"/>
          </a:p>
        </p:txBody>
      </p:sp>
      <p:pic>
        <p:nvPicPr>
          <p:cNvPr id="4" name="Picture 3"/>
          <p:cNvPicPr>
            <a:picLocks noChangeAspect="1"/>
          </p:cNvPicPr>
          <p:nvPr/>
        </p:nvPicPr>
        <p:blipFill>
          <a:blip r:embed="rId2"/>
          <a:stretch>
            <a:fillRect/>
          </a:stretch>
        </p:blipFill>
        <p:spPr>
          <a:xfrm>
            <a:off x="9623270" y="257814"/>
            <a:ext cx="2066925" cy="2209800"/>
          </a:xfrm>
          <a:prstGeom prst="rect">
            <a:avLst/>
          </a:prstGeom>
          <a:ln>
            <a:noFill/>
          </a:ln>
          <a:effectLst>
            <a:softEdge rad="112500"/>
          </a:effectLst>
        </p:spPr>
      </p:pic>
    </p:spTree>
    <p:extLst>
      <p:ext uri="{BB962C8B-B14F-4D97-AF65-F5344CB8AC3E}">
        <p14:creationId xmlns:p14="http://schemas.microsoft.com/office/powerpoint/2010/main" val="40204208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r>
              <a:rPr lang="en-US" sz="2800" b="1" dirty="0">
                <a:solidFill>
                  <a:srgbClr val="FFFF00"/>
                </a:solidFill>
                <a:latin typeface="Gill Sans MT" panose="020B0502020104020203" pitchFamily="34" charset="0"/>
              </a:rPr>
              <a:t>Positive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4" name="Content Placeholder 3"/>
          <p:cNvSpPr>
            <a:spLocks noGrp="1"/>
          </p:cNvSpPr>
          <p:nvPr>
            <p:ph sz="half" idx="2"/>
          </p:nvPr>
        </p:nvSpPr>
        <p:spPr>
          <a:xfrm>
            <a:off x="334851" y="2751138"/>
            <a:ext cx="5669734" cy="3958755"/>
          </a:xfrm>
        </p:spPr>
        <p:txBody>
          <a:bodyPr>
            <a:normAutofit fontScale="55000" lnSpcReduction="20000"/>
          </a:bodyPr>
          <a:lstStyle/>
          <a:p>
            <a:pPr algn="just"/>
            <a:r>
              <a:rPr lang="en-US" sz="3600" b="1" dirty="0">
                <a:solidFill>
                  <a:srgbClr val="FFFF00"/>
                </a:solidFill>
                <a:latin typeface="Gill Sans MT" panose="020B0502020104020203" pitchFamily="34" charset="0"/>
              </a:rPr>
              <a:t>Positive </a:t>
            </a:r>
            <a:r>
              <a:rPr lang="en-US" sz="3600" b="1" dirty="0" smtClean="0">
                <a:solidFill>
                  <a:srgbClr val="FFFF00"/>
                </a:solidFill>
                <a:latin typeface="Gill Sans MT" panose="020B0502020104020203" pitchFamily="34" charset="0"/>
              </a:rPr>
              <a:t>reinforcement </a:t>
            </a:r>
            <a:r>
              <a:rPr lang="en-US" sz="3600" i="1" dirty="0">
                <a:latin typeface="Gill Sans MT" panose="020B0502020104020203" pitchFamily="34" charset="0"/>
              </a:rPr>
              <a:t>presenting </a:t>
            </a:r>
            <a:r>
              <a:rPr lang="en-US" sz="3600" dirty="0">
                <a:latin typeface="Gill Sans MT" panose="020B0502020104020203" pitchFamily="34" charset="0"/>
              </a:rPr>
              <a:t>a motivating/reinforcing stimulus to the person after the desired behavior is exhibited, making the behavior more likely to happen in the </a:t>
            </a:r>
            <a:r>
              <a:rPr lang="en-US" sz="3600" dirty="0" smtClean="0">
                <a:latin typeface="Gill Sans MT" panose="020B0502020104020203" pitchFamily="34" charset="0"/>
              </a:rPr>
              <a:t>future. In </a:t>
            </a:r>
            <a:r>
              <a:rPr lang="en-US" sz="3600" dirty="0">
                <a:latin typeface="Gill Sans MT" panose="020B0502020104020203" pitchFamily="34" charset="0"/>
              </a:rPr>
              <a:t>situations that reflect positive reinforcement, a response or behavior is strengthened by the addition of something, such as praise or a direct reward</a:t>
            </a:r>
            <a:r>
              <a:rPr lang="en-US" sz="3600" dirty="0" smtClean="0">
                <a:latin typeface="Gill Sans MT" panose="020B0502020104020203" pitchFamily="34" charset="0"/>
              </a:rPr>
              <a:t>.</a:t>
            </a:r>
            <a:endParaRPr lang="en-US" sz="3600" dirty="0">
              <a:latin typeface="Gill Sans MT" panose="020B0502020104020203" pitchFamily="34" charset="0"/>
            </a:endParaRPr>
          </a:p>
          <a:p>
            <a:pPr algn="just"/>
            <a:r>
              <a:rPr lang="en-US" sz="3600" dirty="0">
                <a:solidFill>
                  <a:srgbClr val="00B0F0"/>
                </a:solidFill>
                <a:latin typeface="Gill Sans MT" panose="020B0502020104020203" pitchFamily="34" charset="0"/>
              </a:rPr>
              <a:t>For example: </a:t>
            </a:r>
            <a:r>
              <a:rPr lang="en-US" sz="3600" dirty="0" smtClean="0">
                <a:latin typeface="Gill Sans MT" panose="020B0502020104020203" pitchFamily="34" charset="0"/>
              </a:rPr>
              <a:t>1. A </a:t>
            </a:r>
            <a:r>
              <a:rPr lang="en-US" sz="3600" dirty="0">
                <a:latin typeface="Gill Sans MT" panose="020B0502020104020203" pitchFamily="34" charset="0"/>
              </a:rPr>
              <a:t>mother gives her son praise (positive stimulus) for doing homework (behavior). </a:t>
            </a:r>
            <a:endParaRPr lang="en-US" sz="3600" dirty="0" smtClean="0">
              <a:latin typeface="Gill Sans MT" panose="020B0502020104020203" pitchFamily="34" charset="0"/>
            </a:endParaRPr>
          </a:p>
          <a:p>
            <a:pPr marL="0" indent="0" algn="just">
              <a:buNone/>
            </a:pPr>
            <a:r>
              <a:rPr lang="en-US" sz="3600" dirty="0" smtClean="0">
                <a:latin typeface="Gill Sans MT" panose="020B0502020104020203" pitchFamily="34" charset="0"/>
              </a:rPr>
              <a:t>2. The </a:t>
            </a:r>
            <a:r>
              <a:rPr lang="en-US" sz="3600" dirty="0">
                <a:latin typeface="Gill Sans MT" panose="020B0502020104020203" pitchFamily="34" charset="0"/>
              </a:rPr>
              <a:t>little boy receives gifts (positive stimulus) for every A he earns on his report card (behavior).</a:t>
            </a:r>
          </a:p>
          <a:p>
            <a:endParaRPr lang="en-US" dirty="0"/>
          </a:p>
        </p:txBody>
      </p:sp>
      <p:sp>
        <p:nvSpPr>
          <p:cNvPr id="5" name="Text Placeholder 4"/>
          <p:cNvSpPr>
            <a:spLocks noGrp="1"/>
          </p:cNvSpPr>
          <p:nvPr>
            <p:ph type="body" sz="quarter" idx="3"/>
          </p:nvPr>
        </p:nvSpPr>
        <p:spPr/>
        <p:txBody>
          <a:bodyPr/>
          <a:lstStyle/>
          <a:p>
            <a:r>
              <a:rPr lang="en-US" sz="2800" b="1" dirty="0">
                <a:solidFill>
                  <a:srgbClr val="FFFF00"/>
                </a:solidFill>
                <a:latin typeface="Gill Sans MT" panose="020B0502020104020203" pitchFamily="34" charset="0"/>
              </a:rPr>
              <a:t>Negative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187415" y="2751138"/>
            <a:ext cx="5867210" cy="3958755"/>
          </a:xfrm>
        </p:spPr>
        <p:txBody>
          <a:bodyPr>
            <a:normAutofit/>
          </a:bodyPr>
          <a:lstStyle/>
          <a:p>
            <a:pPr algn="just"/>
            <a:r>
              <a:rPr lang="en-US" sz="2000" b="1" dirty="0" smtClean="0">
                <a:solidFill>
                  <a:srgbClr val="FFFF00"/>
                </a:solidFill>
                <a:latin typeface="Gill Sans MT" panose="020B0502020104020203" pitchFamily="34" charset="0"/>
              </a:rPr>
              <a:t>Negative reinforcers </a:t>
            </a:r>
            <a:r>
              <a:rPr lang="en-US" sz="2000" dirty="0" smtClean="0">
                <a:latin typeface="Gill Sans MT" panose="020B0502020104020203" pitchFamily="34" charset="0"/>
              </a:rPr>
              <a:t>involve the removal of an unfavorable events or outcomes after the display of a behavior. In these situations, a response is strengthened by the removal of something considered unpleasant.</a:t>
            </a:r>
          </a:p>
          <a:p>
            <a:pPr algn="just"/>
            <a:endParaRPr lang="en-US" sz="2000" dirty="0" smtClean="0">
              <a:solidFill>
                <a:srgbClr val="00B0F0"/>
              </a:solidFill>
              <a:latin typeface="Gill Sans MT" panose="020B0502020104020203" pitchFamily="34" charset="0"/>
            </a:endParaRPr>
          </a:p>
          <a:p>
            <a:pPr algn="just"/>
            <a:r>
              <a:rPr lang="en-US" sz="2000" dirty="0" smtClean="0">
                <a:solidFill>
                  <a:srgbClr val="00B0F0"/>
                </a:solidFill>
                <a:latin typeface="Gill Sans MT" panose="020B0502020104020203" pitchFamily="34" charset="0"/>
              </a:rPr>
              <a:t>For Example: </a:t>
            </a:r>
            <a:r>
              <a:rPr lang="en-US" sz="2000" dirty="0" smtClean="0">
                <a:latin typeface="Gill Sans MT" panose="020B0502020104020203" pitchFamily="34" charset="0"/>
              </a:rPr>
              <a:t>Bob does the dishes (behavior) in order to stop his mother’s nagging (aversive stimulus).</a:t>
            </a:r>
            <a:endParaRPr lang="en-US" sz="2000" dirty="0">
              <a:latin typeface="Gill Sans MT" panose="020B0502020104020203" pitchFamily="34" charset="0"/>
            </a:endParaRPr>
          </a:p>
        </p:txBody>
      </p:sp>
    </p:spTree>
    <p:extLst>
      <p:ext uri="{BB962C8B-B14F-4D97-AF65-F5344CB8AC3E}">
        <p14:creationId xmlns:p14="http://schemas.microsoft.com/office/powerpoint/2010/main" val="5416207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80225" y="2025804"/>
            <a:ext cx="10593658" cy="4609171"/>
          </a:xfrm>
          <a:prstGeom prst="rect">
            <a:avLst/>
          </a:prstGeom>
          <a:ln>
            <a:noFill/>
          </a:ln>
          <a:effectLst>
            <a:softEdge rad="112500"/>
          </a:effectLst>
        </p:spPr>
      </p:pic>
    </p:spTree>
    <p:extLst>
      <p:ext uri="{BB962C8B-B14F-4D97-AF65-F5344CB8AC3E}">
        <p14:creationId xmlns:p14="http://schemas.microsoft.com/office/powerpoint/2010/main" val="38014348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a:blip r:embed="rId2"/>
          <a:stretch>
            <a:fillRect/>
          </a:stretch>
        </p:blipFill>
        <p:spPr>
          <a:xfrm>
            <a:off x="2665142" y="1943720"/>
            <a:ext cx="6129398" cy="4805641"/>
          </a:xfrm>
          <a:prstGeom prst="rect">
            <a:avLst/>
          </a:prstGeom>
        </p:spPr>
      </p:pic>
    </p:spTree>
    <p:extLst>
      <p:ext uri="{BB962C8B-B14F-4D97-AF65-F5344CB8AC3E}">
        <p14:creationId xmlns:p14="http://schemas.microsoft.com/office/powerpoint/2010/main" val="22180049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400" b="1" dirty="0">
                <a:solidFill>
                  <a:srgbClr val="FF0000"/>
                </a:solidFill>
                <a:latin typeface="Gill Sans MT" panose="020B0502020104020203" pitchFamily="34" charset="0"/>
              </a:rPr>
              <a:t>Punishment</a:t>
            </a:r>
            <a:r>
              <a:rPr lang="en-US" sz="2400" dirty="0">
                <a:latin typeface="Gill Sans MT" panose="020B0502020104020203" pitchFamily="34" charset="0"/>
              </a:rPr>
              <a:t>, is the presentation of an adverse event or outcome that causes a decrease in the behavior it follows. (Positive Punishment, Negative Punishment) </a:t>
            </a:r>
            <a:endParaRPr lang="en-US" sz="2400" dirty="0" smtClean="0">
              <a:latin typeface="Gill Sans MT" panose="020B0502020104020203" pitchFamily="34" charset="0"/>
            </a:endParaRPr>
          </a:p>
          <a:p>
            <a:pPr algn="just"/>
            <a:r>
              <a:rPr lang="en-US" sz="2400" dirty="0" smtClean="0">
                <a:latin typeface="Gill Sans MT" panose="020B0502020104020203" pitchFamily="34" charset="0"/>
              </a:rPr>
              <a:t>In </a:t>
            </a:r>
            <a:r>
              <a:rPr lang="en-US" sz="2400" dirty="0">
                <a:latin typeface="Gill Sans MT" panose="020B0502020104020203" pitchFamily="34" charset="0"/>
              </a:rPr>
              <a:t>both of these cases of punishment, the behavior decreases.</a:t>
            </a:r>
          </a:p>
        </p:txBody>
      </p:sp>
    </p:spTree>
    <p:extLst>
      <p:ext uri="{BB962C8B-B14F-4D97-AF65-F5344CB8AC3E}">
        <p14:creationId xmlns:p14="http://schemas.microsoft.com/office/powerpoint/2010/main" val="40283863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r>
              <a:rPr lang="en-US" sz="2800" b="1" dirty="0">
                <a:solidFill>
                  <a:srgbClr val="FFFF00"/>
                </a:solidFill>
                <a:latin typeface="Gill Sans MT" panose="020B0502020104020203" pitchFamily="34" charset="0"/>
              </a:rPr>
              <a:t>Positive punishment</a:t>
            </a:r>
          </a:p>
        </p:txBody>
      </p:sp>
      <p:sp>
        <p:nvSpPr>
          <p:cNvPr id="4" name="Content Placeholder 3"/>
          <p:cNvSpPr>
            <a:spLocks noGrp="1"/>
          </p:cNvSpPr>
          <p:nvPr>
            <p:ph sz="half" idx="2"/>
          </p:nvPr>
        </p:nvSpPr>
        <p:spPr>
          <a:xfrm>
            <a:off x="814729" y="2751138"/>
            <a:ext cx="5189856" cy="3907239"/>
          </a:xfrm>
        </p:spPr>
        <p:txBody>
          <a:bodyPr>
            <a:normAutofit/>
          </a:bodyPr>
          <a:lstStyle/>
          <a:p>
            <a:pPr algn="just"/>
            <a:r>
              <a:rPr lang="en-US" sz="1900" b="1" dirty="0">
                <a:solidFill>
                  <a:srgbClr val="FFFF00"/>
                </a:solidFill>
                <a:latin typeface="Gill Sans MT" panose="020B0502020104020203" pitchFamily="34" charset="0"/>
              </a:rPr>
              <a:t>Positive punishment </a:t>
            </a:r>
            <a:r>
              <a:rPr lang="en-US" sz="1900" dirty="0">
                <a:latin typeface="Gill Sans MT" panose="020B0502020104020203" pitchFamily="34" charset="0"/>
              </a:rPr>
              <a:t>sometimes referred to as punishment by application, involves the presentation of an unfavorable event or outcome in order to weaken the response it follows</a:t>
            </a:r>
            <a:r>
              <a:rPr lang="en-US" sz="1900" dirty="0" smtClean="0">
                <a:latin typeface="Gill Sans MT" panose="020B0502020104020203" pitchFamily="34" charset="0"/>
              </a:rPr>
              <a:t>.</a:t>
            </a:r>
          </a:p>
          <a:p>
            <a:pPr algn="just"/>
            <a:r>
              <a:rPr lang="en-US" sz="1900" dirty="0" smtClean="0">
                <a:solidFill>
                  <a:srgbClr val="00B0F0"/>
                </a:solidFill>
                <a:latin typeface="Gill Sans MT" panose="020B0502020104020203" pitchFamily="34" charset="0"/>
              </a:rPr>
              <a:t>For example: </a:t>
            </a:r>
            <a:r>
              <a:rPr lang="en-US" sz="1900" dirty="0" smtClean="0">
                <a:latin typeface="Gill Sans MT" panose="020B0502020104020203" pitchFamily="34" charset="0"/>
              </a:rPr>
              <a:t>1. An </a:t>
            </a:r>
            <a:r>
              <a:rPr lang="en-US" sz="1900" dirty="0">
                <a:latin typeface="Gill Sans MT" panose="020B0502020104020203" pitchFamily="34" charset="0"/>
              </a:rPr>
              <a:t>employee exhibits bad behavior at work and the boss criticizes him. The behavior will decrease because of the boss’s criticism. </a:t>
            </a:r>
          </a:p>
          <a:p>
            <a:pPr marL="0" indent="0" algn="just">
              <a:buNone/>
            </a:pPr>
            <a:r>
              <a:rPr lang="en-US" sz="1900" dirty="0" smtClean="0">
                <a:latin typeface="Gill Sans MT" panose="020B0502020104020203" pitchFamily="34" charset="0"/>
              </a:rPr>
              <a:t>2. In </a:t>
            </a:r>
            <a:r>
              <a:rPr lang="en-US" sz="1900" dirty="0">
                <a:latin typeface="Gill Sans MT" panose="020B0502020104020203" pitchFamily="34" charset="0"/>
              </a:rPr>
              <a:t>an experiment, the subject received a slight electric shock when they got an answer wrong.</a:t>
            </a:r>
          </a:p>
          <a:p>
            <a:endParaRPr lang="en-US" dirty="0"/>
          </a:p>
        </p:txBody>
      </p:sp>
      <p:sp>
        <p:nvSpPr>
          <p:cNvPr id="5" name="Text Placeholder 4"/>
          <p:cNvSpPr>
            <a:spLocks noGrp="1"/>
          </p:cNvSpPr>
          <p:nvPr>
            <p:ph type="body" sz="quarter" idx="3"/>
          </p:nvPr>
        </p:nvSpPr>
        <p:spPr>
          <a:xfrm>
            <a:off x="6465193" y="2144175"/>
            <a:ext cx="5194583" cy="576262"/>
          </a:xfrm>
        </p:spPr>
        <p:txBody>
          <a:bodyPr/>
          <a:lstStyle/>
          <a:p>
            <a:r>
              <a:rPr lang="en-US" sz="2800" b="1" dirty="0">
                <a:solidFill>
                  <a:srgbClr val="FFFF00"/>
                </a:solidFill>
                <a:latin typeface="Gill Sans MT" panose="020B0502020104020203" pitchFamily="34" charset="0"/>
              </a:rPr>
              <a:t>Negative punishment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465193" y="2751138"/>
            <a:ext cx="5318975" cy="3907239"/>
          </a:xfrm>
        </p:spPr>
        <p:txBody>
          <a:bodyPr>
            <a:noAutofit/>
          </a:bodyPr>
          <a:lstStyle/>
          <a:p>
            <a:pPr algn="just"/>
            <a:r>
              <a:rPr lang="en-US" sz="2000" b="1" dirty="0">
                <a:solidFill>
                  <a:srgbClr val="FFFF00"/>
                </a:solidFill>
                <a:latin typeface="Gill Sans MT" panose="020B0502020104020203" pitchFamily="34" charset="0"/>
              </a:rPr>
              <a:t>Negative punishment</a:t>
            </a:r>
            <a:r>
              <a:rPr lang="en-US" sz="2000" dirty="0">
                <a:latin typeface="Gill Sans MT" panose="020B0502020104020203" pitchFamily="34" charset="0"/>
              </a:rPr>
              <a:t>, also known as punishment by removal, occurs when an favorable event or outcome is removed after a behavior occurs</a:t>
            </a:r>
            <a:r>
              <a:rPr lang="en-US" sz="2000" dirty="0" smtClean="0">
                <a:latin typeface="Gill Sans MT" panose="020B0502020104020203" pitchFamily="34" charset="0"/>
              </a:rPr>
              <a:t>.</a:t>
            </a:r>
          </a:p>
          <a:p>
            <a:pPr algn="just"/>
            <a:r>
              <a:rPr lang="en-US" sz="2000" dirty="0" smtClean="0">
                <a:solidFill>
                  <a:srgbClr val="00B0F0"/>
                </a:solidFill>
                <a:latin typeface="Gill Sans MT" panose="020B0502020104020203" pitchFamily="34" charset="0"/>
              </a:rPr>
              <a:t>For example: </a:t>
            </a:r>
            <a:r>
              <a:rPr lang="en-US" sz="2000" dirty="0" smtClean="0">
                <a:latin typeface="Gill Sans MT" panose="020B0502020104020203" pitchFamily="34" charset="0"/>
              </a:rPr>
              <a:t>1. After </a:t>
            </a:r>
            <a:r>
              <a:rPr lang="en-US" sz="2000" dirty="0">
                <a:latin typeface="Gill Sans MT" panose="020B0502020104020203" pitchFamily="34" charset="0"/>
              </a:rPr>
              <a:t>getting in a fight with his sister over who gets to play with a new toy, the mother simply takes the toy away. </a:t>
            </a:r>
            <a:endParaRPr lang="en-US" sz="2000" dirty="0" smtClean="0">
              <a:latin typeface="Gill Sans MT" panose="020B0502020104020203" pitchFamily="34" charset="0"/>
            </a:endParaRPr>
          </a:p>
          <a:p>
            <a:pPr marL="0" indent="0" algn="just">
              <a:buNone/>
            </a:pPr>
            <a:r>
              <a:rPr lang="en-US" sz="2000" dirty="0" smtClean="0">
                <a:latin typeface="Gill Sans MT" panose="020B0502020104020203" pitchFamily="34" charset="0"/>
              </a:rPr>
              <a:t>2. A </a:t>
            </a:r>
            <a:r>
              <a:rPr lang="en-US" sz="2000" dirty="0">
                <a:latin typeface="Gill Sans MT" panose="020B0502020104020203" pitchFamily="34" charset="0"/>
              </a:rPr>
              <a:t>third-grade boy yells at another student during class, so his teacher takes away "good behavior" tokens that can be redeemed for prizes.</a:t>
            </a:r>
          </a:p>
        </p:txBody>
      </p:sp>
    </p:spTree>
    <p:extLst>
      <p:ext uri="{BB962C8B-B14F-4D97-AF65-F5344CB8AC3E}">
        <p14:creationId xmlns:p14="http://schemas.microsoft.com/office/powerpoint/2010/main" val="30284871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1151" y="781725"/>
            <a:ext cx="10571998" cy="970450"/>
          </a:xfrm>
        </p:spPr>
        <p:txBody>
          <a:bodyPr/>
          <a:lstStyle/>
          <a:p>
            <a:pPr algn="just"/>
            <a:r>
              <a:rPr lang="en-US" dirty="0" smtClean="0">
                <a:solidFill>
                  <a:schemeClr val="tx1"/>
                </a:solidFill>
                <a:latin typeface="Gill Sans MT" panose="020B0502020104020203" pitchFamily="34" charset="0"/>
              </a:rPr>
              <a:t>III. Observational </a:t>
            </a:r>
            <a:r>
              <a:rPr lang="en-US" dirty="0">
                <a:solidFill>
                  <a:schemeClr val="tx1"/>
                </a:solidFill>
                <a:latin typeface="Gill Sans MT" panose="020B0502020104020203" pitchFamily="34" charset="0"/>
              </a:rPr>
              <a:t>Learning/Social Learning theory</a:t>
            </a:r>
          </a:p>
        </p:txBody>
      </p:sp>
      <p:sp>
        <p:nvSpPr>
          <p:cNvPr id="4" name="Content Placeholder 2"/>
          <p:cNvSpPr>
            <a:spLocks noGrp="1"/>
          </p:cNvSpPr>
          <p:nvPr>
            <p:ph idx="1"/>
          </p:nvPr>
        </p:nvSpPr>
        <p:spPr>
          <a:xfrm>
            <a:off x="675024" y="1904999"/>
            <a:ext cx="8062576" cy="4847107"/>
          </a:xfrm>
        </p:spPr>
        <p:txBody>
          <a:bodyPr>
            <a:normAutofit/>
          </a:bodyPr>
          <a:lstStyle/>
          <a:p>
            <a:r>
              <a:rPr lang="en-US" sz="2000" dirty="0">
                <a:latin typeface="Gill Sans MT" panose="020B0502020104020203" pitchFamily="34" charset="0"/>
              </a:rPr>
              <a:t>Albert Bandura OC was a Canadian-American </a:t>
            </a:r>
            <a:r>
              <a:rPr lang="en-US" sz="2000" dirty="0" smtClean="0">
                <a:latin typeface="Gill Sans MT" panose="020B0502020104020203" pitchFamily="34" charset="0"/>
              </a:rPr>
              <a:t>Psychologist</a:t>
            </a:r>
          </a:p>
          <a:p>
            <a:pPr algn="just"/>
            <a:r>
              <a:rPr lang="en-US" sz="2000" dirty="0" smtClean="0">
                <a:latin typeface="Gill Sans MT" panose="020B0502020104020203" pitchFamily="34" charset="0"/>
              </a:rPr>
              <a:t>Observational </a:t>
            </a:r>
            <a:r>
              <a:rPr lang="en-US" sz="2000" dirty="0">
                <a:latin typeface="Gill Sans MT" panose="020B0502020104020203" pitchFamily="34" charset="0"/>
              </a:rPr>
              <a:t>learning is a process in which learning occurs through observing and imitating others</a:t>
            </a:r>
            <a:r>
              <a:rPr lang="en-US" sz="2000" dirty="0" smtClean="0">
                <a:latin typeface="Gill Sans MT" panose="020B0502020104020203" pitchFamily="34" charset="0"/>
              </a:rPr>
              <a:t>.</a:t>
            </a:r>
          </a:p>
          <a:p>
            <a:pPr lvl="0" algn="just"/>
            <a:r>
              <a:rPr lang="en-US" sz="2000" dirty="0">
                <a:latin typeface="Gill Sans MT" panose="020B0502020104020203" pitchFamily="34" charset="0"/>
                <a:ea typeface="Times New Roman"/>
                <a:cs typeface="Times New Roman"/>
                <a:sym typeface="Times New Roman"/>
              </a:rPr>
              <a:t>Replicating others’ novel behavior through observation and imitation; also known as </a:t>
            </a:r>
            <a:r>
              <a:rPr lang="en-US" sz="2000" i="1" dirty="0">
                <a:solidFill>
                  <a:srgbClr val="FFC000"/>
                </a:solidFill>
                <a:latin typeface="Gill Sans MT" panose="020B0502020104020203" pitchFamily="34" charset="0"/>
                <a:ea typeface="Times New Roman"/>
                <a:cs typeface="Times New Roman"/>
                <a:sym typeface="Times New Roman"/>
              </a:rPr>
              <a:t>vicarious learning, modeling, or social learning. </a:t>
            </a:r>
            <a:endParaRPr lang="en-US" sz="2000" dirty="0" smtClean="0">
              <a:solidFill>
                <a:srgbClr val="FFC000"/>
              </a:solidFill>
              <a:latin typeface="Gill Sans MT" panose="020B0502020104020203" pitchFamily="34" charset="0"/>
              <a:sym typeface="Times New Roman"/>
            </a:endParaRPr>
          </a:p>
          <a:p>
            <a:pPr lvl="0" algn="just"/>
            <a:r>
              <a:rPr lang="en-US" sz="2000" dirty="0" smtClean="0">
                <a:latin typeface="Gill Sans MT" panose="020B0502020104020203" pitchFamily="34" charset="0"/>
              </a:rPr>
              <a:t>Social </a:t>
            </a:r>
            <a:r>
              <a:rPr lang="en-US" sz="2000" dirty="0">
                <a:latin typeface="Gill Sans MT" panose="020B0502020104020203" pitchFamily="34" charset="0"/>
              </a:rPr>
              <a:t>learning theory considers how both environmental and cognitive factors interact to influence human learning and </a:t>
            </a:r>
            <a:r>
              <a:rPr lang="en-US" sz="2000" dirty="0" smtClean="0">
                <a:latin typeface="Gill Sans MT" panose="020B0502020104020203" pitchFamily="34" charset="0"/>
              </a:rPr>
              <a:t>behavior</a:t>
            </a:r>
            <a:endParaRPr lang="en-US" sz="2000" dirty="0">
              <a:latin typeface="Gill Sans MT" panose="020B0502020104020203" pitchFamily="34" charset="0"/>
              <a:cs typeface="Times New Roman"/>
              <a:sym typeface="Times New Roman"/>
            </a:endParaRPr>
          </a:p>
          <a:p>
            <a:pPr lvl="0" algn="just"/>
            <a:r>
              <a:rPr lang="en-US" sz="2000" dirty="0" smtClean="0">
                <a:latin typeface="Gill Sans MT" panose="020B0502020104020203" pitchFamily="34" charset="0"/>
                <a:ea typeface="Times New Roman"/>
                <a:cs typeface="Times New Roman"/>
                <a:sym typeface="Times New Roman"/>
              </a:rPr>
              <a:t>It </a:t>
            </a:r>
            <a:r>
              <a:rPr lang="en-US" sz="2000" dirty="0">
                <a:latin typeface="Gill Sans MT" panose="020B0502020104020203" pitchFamily="34" charset="0"/>
                <a:ea typeface="Times New Roman"/>
                <a:cs typeface="Times New Roman"/>
                <a:sym typeface="Times New Roman"/>
              </a:rPr>
              <a:t>is based on the principle of </a:t>
            </a:r>
            <a:r>
              <a:rPr lang="en-US" sz="2000" i="1" dirty="0">
                <a:solidFill>
                  <a:srgbClr val="FFC000"/>
                </a:solidFill>
                <a:latin typeface="Gill Sans MT" panose="020B0502020104020203" pitchFamily="34" charset="0"/>
                <a:ea typeface="Times New Roman"/>
                <a:cs typeface="Times New Roman"/>
                <a:sym typeface="Times New Roman"/>
              </a:rPr>
              <a:t>modifying or adopting new behavior </a:t>
            </a:r>
            <a:r>
              <a:rPr lang="en-US" sz="2000" dirty="0">
                <a:latin typeface="Gill Sans MT" panose="020B0502020104020203" pitchFamily="34" charset="0"/>
                <a:ea typeface="Times New Roman"/>
                <a:cs typeface="Times New Roman"/>
                <a:sym typeface="Times New Roman"/>
              </a:rPr>
              <a:t>after </a:t>
            </a:r>
            <a:r>
              <a:rPr lang="en-US" sz="2000" i="1" dirty="0">
                <a:solidFill>
                  <a:srgbClr val="FFC000"/>
                </a:solidFill>
                <a:latin typeface="Gill Sans MT" panose="020B0502020104020203" pitchFamily="34" charset="0"/>
                <a:ea typeface="Times New Roman"/>
                <a:cs typeface="Times New Roman"/>
                <a:sym typeface="Times New Roman"/>
              </a:rPr>
              <a:t>observing another</a:t>
            </a:r>
            <a:r>
              <a:rPr lang="en-US" sz="2000" i="1" dirty="0">
                <a:latin typeface="Gill Sans MT" panose="020B0502020104020203" pitchFamily="34" charset="0"/>
                <a:ea typeface="Times New Roman"/>
                <a:cs typeface="Times New Roman"/>
                <a:sym typeface="Times New Roman"/>
              </a:rPr>
              <a:t> </a:t>
            </a:r>
            <a:r>
              <a:rPr lang="en-US" sz="2000" dirty="0">
                <a:latin typeface="Gill Sans MT" panose="020B0502020104020203" pitchFamily="34" charset="0"/>
                <a:ea typeface="Times New Roman"/>
                <a:cs typeface="Times New Roman"/>
                <a:sym typeface="Times New Roman"/>
              </a:rPr>
              <a:t>individual performing it. </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40801" y="2291990"/>
            <a:ext cx="3065024" cy="407312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041658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OUTCOMES</a:t>
            </a:r>
            <a:endParaRPr lang="en-US" dirty="0"/>
          </a:p>
        </p:txBody>
      </p:sp>
      <p:sp>
        <p:nvSpPr>
          <p:cNvPr id="3" name="Content Placeholder 2"/>
          <p:cNvSpPr>
            <a:spLocks noGrp="1"/>
          </p:cNvSpPr>
          <p:nvPr>
            <p:ph idx="1"/>
          </p:nvPr>
        </p:nvSpPr>
        <p:spPr/>
        <p:txBody>
          <a:bodyPr/>
          <a:lstStyle/>
          <a:p>
            <a:pPr lvl="0"/>
            <a:r>
              <a:rPr lang="en-US" sz="2000" dirty="0">
                <a:latin typeface="Gill Sans MT" panose="020B0502020104020203" pitchFamily="34" charset="0"/>
              </a:rPr>
              <a:t>Define </a:t>
            </a:r>
            <a:r>
              <a:rPr lang="en-US" sz="2000" dirty="0" smtClean="0">
                <a:latin typeface="Gill Sans MT" panose="020B0502020104020203" pitchFamily="34" charset="0"/>
              </a:rPr>
              <a:t>learning</a:t>
            </a:r>
          </a:p>
          <a:p>
            <a:pPr lvl="0"/>
            <a:r>
              <a:rPr lang="en-US" sz="2000" dirty="0" smtClean="0">
                <a:latin typeface="Gill Sans MT" panose="020B0502020104020203" pitchFamily="34" charset="0"/>
              </a:rPr>
              <a:t>Recognize </a:t>
            </a:r>
            <a:r>
              <a:rPr lang="en-US" sz="2000" dirty="0">
                <a:latin typeface="Gill Sans MT" panose="020B0502020104020203" pitchFamily="34" charset="0"/>
              </a:rPr>
              <a:t>and define three basic forms of learning—classical conditioning, operant conditioning, and observational </a:t>
            </a:r>
            <a:r>
              <a:rPr lang="en-US" sz="2000" dirty="0" smtClean="0">
                <a:latin typeface="Gill Sans MT" panose="020B0502020104020203" pitchFamily="34" charset="0"/>
              </a:rPr>
              <a:t>learning</a:t>
            </a:r>
          </a:p>
          <a:p>
            <a:pPr lvl="0"/>
            <a:endParaRPr lang="en-US" sz="2000" dirty="0"/>
          </a:p>
          <a:p>
            <a:endParaRPr lang="en-US" dirty="0"/>
          </a:p>
          <a:p>
            <a:pPr lvl="0"/>
            <a:endParaRPr lang="en-US" dirty="0"/>
          </a:p>
          <a:p>
            <a:endParaRPr lang="en-US" dirty="0"/>
          </a:p>
        </p:txBody>
      </p:sp>
    </p:spTree>
    <p:extLst>
      <p:ext uri="{BB962C8B-B14F-4D97-AF65-F5344CB8AC3E}">
        <p14:creationId xmlns:p14="http://schemas.microsoft.com/office/powerpoint/2010/main" val="40040529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 </a:t>
            </a:r>
            <a:endParaRPr lang="en-US" dirty="0"/>
          </a:p>
        </p:txBody>
      </p:sp>
      <p:sp>
        <p:nvSpPr>
          <p:cNvPr id="3" name="Content Placeholder 2"/>
          <p:cNvSpPr>
            <a:spLocks noGrp="1"/>
          </p:cNvSpPr>
          <p:nvPr>
            <p:ph idx="1"/>
          </p:nvPr>
        </p:nvSpPr>
        <p:spPr/>
        <p:txBody>
          <a:bodyPr/>
          <a:lstStyle/>
          <a:p>
            <a:pPr algn="just"/>
            <a:r>
              <a:rPr lang="en-US" dirty="0">
                <a:latin typeface="Gill Sans MT" panose="020B0502020104020203" pitchFamily="34" charset="0"/>
              </a:rPr>
              <a:t>Individuals that are observed are called </a:t>
            </a:r>
            <a:r>
              <a:rPr lang="en-US" dirty="0">
                <a:solidFill>
                  <a:srgbClr val="FF0000"/>
                </a:solidFill>
                <a:latin typeface="Gill Sans MT" panose="020B0502020104020203" pitchFamily="34" charset="0"/>
              </a:rPr>
              <a:t>models. </a:t>
            </a:r>
          </a:p>
          <a:p>
            <a:pPr algn="just"/>
            <a:r>
              <a:rPr lang="en-US" dirty="0">
                <a:latin typeface="Gill Sans MT" panose="020B0502020104020203" pitchFamily="34" charset="0"/>
                <a:ea typeface="Times New Roman"/>
                <a:cs typeface="Times New Roman"/>
                <a:sym typeface="Times New Roman"/>
              </a:rPr>
              <a:t>The observer will either perform or avoid the behavior based on the consequence the model received after doing the behavior. </a:t>
            </a:r>
            <a:endParaRPr lang="en-US" dirty="0">
              <a:latin typeface="Gill Sans MT" panose="020B0502020104020203" pitchFamily="34" charset="0"/>
            </a:endParaRPr>
          </a:p>
          <a:p>
            <a:pPr algn="just"/>
            <a:r>
              <a:rPr lang="en-US" dirty="0">
                <a:latin typeface="Gill Sans MT" panose="020B0502020104020203" pitchFamily="34" charset="0"/>
              </a:rPr>
              <a:t>In society, children are surrounded by many influential models, such as parents within the family, characters on children’s TV, friends within their peer group and teachers at school. </a:t>
            </a:r>
          </a:p>
          <a:p>
            <a:pPr algn="just"/>
            <a:r>
              <a:rPr lang="en-US" dirty="0">
                <a:latin typeface="Gill Sans MT" panose="020B0502020104020203" pitchFamily="34" charset="0"/>
                <a:ea typeface="Times New Roman"/>
                <a:cs typeface="Times New Roman"/>
                <a:sym typeface="Times New Roman"/>
              </a:rPr>
              <a:t>For Example: </a:t>
            </a:r>
            <a:r>
              <a:rPr lang="en-US" dirty="0" err="1">
                <a:latin typeface="Gill Sans MT" panose="020B0502020104020203" pitchFamily="34" charset="0"/>
                <a:ea typeface="Times New Roman"/>
                <a:cs typeface="Times New Roman"/>
                <a:sym typeface="Times New Roman"/>
              </a:rPr>
              <a:t>Dia</a:t>
            </a:r>
            <a:r>
              <a:rPr lang="en-US" dirty="0">
                <a:latin typeface="Gill Sans MT" panose="020B0502020104020203" pitchFamily="34" charset="0"/>
                <a:ea typeface="Times New Roman"/>
                <a:cs typeface="Times New Roman"/>
                <a:sym typeface="Times New Roman"/>
              </a:rPr>
              <a:t> learns not to jump on the coffee table, because she watched her brother get into trouble for doing so last week.</a:t>
            </a:r>
            <a:endParaRPr lang="en-US" dirty="0">
              <a:latin typeface="Gill Sans MT" panose="020B0502020104020203" pitchFamily="34" charset="0"/>
            </a:endParaRPr>
          </a:p>
          <a:p>
            <a:endParaRPr lang="en-US" dirty="0"/>
          </a:p>
        </p:txBody>
      </p:sp>
    </p:spTree>
    <p:extLst>
      <p:ext uri="{BB962C8B-B14F-4D97-AF65-F5344CB8AC3E}">
        <p14:creationId xmlns:p14="http://schemas.microsoft.com/office/powerpoint/2010/main" val="12789524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1015900"/>
            <a:ext cx="10571998" cy="970450"/>
          </a:xfrm>
        </p:spPr>
        <p:txBody>
          <a:bodyPr/>
          <a:lstStyle/>
          <a:p>
            <a:r>
              <a:rPr lang="en-US" dirty="0">
                <a:latin typeface="Gill Sans MT" panose="020B0502020104020203" pitchFamily="34" charset="0"/>
                <a:ea typeface="Times New Roman"/>
                <a:cs typeface="Times New Roman"/>
                <a:sym typeface="Times New Roman"/>
              </a:rPr>
              <a:t>Bobo Doll Experiment </a:t>
            </a:r>
            <a:r>
              <a:rPr lang="en-US" dirty="0">
                <a:latin typeface="Gill Sans MT" panose="020B0502020104020203" pitchFamily="34" charset="0"/>
              </a:rPr>
              <a:t>(Bandura, 1961)</a:t>
            </a:r>
            <a:br>
              <a:rPr lang="en-US" dirty="0">
                <a:latin typeface="Gill Sans MT" panose="020B0502020104020203" pitchFamily="34" charset="0"/>
              </a:rPr>
            </a:br>
            <a:endParaRPr lang="en-US" dirty="0"/>
          </a:p>
        </p:txBody>
      </p:sp>
      <p:sp>
        <p:nvSpPr>
          <p:cNvPr id="3" name="Content Placeholder 2"/>
          <p:cNvSpPr>
            <a:spLocks noGrp="1"/>
          </p:cNvSpPr>
          <p:nvPr>
            <p:ph idx="1"/>
          </p:nvPr>
        </p:nvSpPr>
        <p:spPr>
          <a:xfrm>
            <a:off x="818712" y="2222287"/>
            <a:ext cx="6708361" cy="3636511"/>
          </a:xfrm>
        </p:spPr>
        <p:txBody>
          <a:bodyPr/>
          <a:lstStyle/>
          <a:p>
            <a:pPr algn="just"/>
            <a:r>
              <a:rPr lang="en-US" dirty="0">
                <a:latin typeface="Gill Sans MT" panose="020B0502020104020203" pitchFamily="34" charset="0"/>
                <a:ea typeface="Times New Roman"/>
                <a:cs typeface="Times New Roman"/>
                <a:sym typeface="Times New Roman"/>
              </a:rPr>
              <a:t>Bandura let a group of kindergarteners watch a film of an adult violently attacking an inflatable plastic toy shaped like Bobo the Clown, by hitting it, sitting on it, hammering it, and so forth.</a:t>
            </a:r>
          </a:p>
          <a:p>
            <a:pPr algn="just"/>
            <a:r>
              <a:rPr lang="en-US" dirty="0">
                <a:latin typeface="Gill Sans MT" panose="020B0502020104020203" pitchFamily="34" charset="0"/>
                <a:ea typeface="Times New Roman"/>
                <a:cs typeface="Times New Roman"/>
                <a:sym typeface="Times New Roman"/>
              </a:rPr>
              <a:t>He then let the children into a room with Bobo dolls.</a:t>
            </a:r>
          </a:p>
          <a:p>
            <a:pPr algn="just"/>
            <a:r>
              <a:rPr lang="en-US" dirty="0">
                <a:latin typeface="Gill Sans MT" panose="020B0502020104020203" pitchFamily="34" charset="0"/>
                <a:ea typeface="Times New Roman"/>
                <a:cs typeface="Times New Roman"/>
                <a:sym typeface="Times New Roman"/>
              </a:rPr>
              <a:t>The children precisely imitated the adult’s behavior,  excitedly attacking Bobo doll.</a:t>
            </a:r>
          </a:p>
          <a:p>
            <a:pPr algn="just"/>
            <a:r>
              <a:rPr lang="en-US" dirty="0">
                <a:latin typeface="Gill Sans MT" panose="020B0502020104020203" pitchFamily="34" charset="0"/>
                <a:ea typeface="Times New Roman"/>
                <a:cs typeface="Times New Roman"/>
                <a:sym typeface="Times New Roman"/>
              </a:rPr>
              <a:t>Their behavior was a type of observational learning</a:t>
            </a:r>
            <a:endParaRPr lang="en-US" dirty="0">
              <a:latin typeface="Gill Sans MT" panose="020B0502020104020203" pitchFamily="34" charset="0"/>
            </a:endParaRPr>
          </a:p>
          <a:p>
            <a:endParaRPr lang="en-US" dirty="0"/>
          </a:p>
        </p:txBody>
      </p:sp>
      <p:pic>
        <p:nvPicPr>
          <p:cNvPr id="4" name="Picture 3"/>
          <p:cNvPicPr>
            <a:picLocks noChangeAspect="1"/>
          </p:cNvPicPr>
          <p:nvPr/>
        </p:nvPicPr>
        <p:blipFill>
          <a:blip r:embed="rId3"/>
          <a:stretch>
            <a:fillRect/>
          </a:stretch>
        </p:blipFill>
        <p:spPr>
          <a:xfrm>
            <a:off x="8492351" y="2111260"/>
            <a:ext cx="2767824" cy="4285859"/>
          </a:xfrm>
          <a:prstGeom prst="rect">
            <a:avLst/>
          </a:prstGeom>
        </p:spPr>
      </p:pic>
    </p:spTree>
    <p:extLst>
      <p:ext uri="{BB962C8B-B14F-4D97-AF65-F5344CB8AC3E}">
        <p14:creationId xmlns:p14="http://schemas.microsoft.com/office/powerpoint/2010/main" val="25679391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037062" y="557562"/>
            <a:ext cx="10270273" cy="5910146"/>
          </a:xfrm>
          <a:prstGeom prst="rect">
            <a:avLst/>
          </a:prstGeom>
        </p:spPr>
      </p:pic>
    </p:spTree>
    <p:extLst>
      <p:ext uri="{BB962C8B-B14F-4D97-AF65-F5344CB8AC3E}">
        <p14:creationId xmlns:p14="http://schemas.microsoft.com/office/powerpoint/2010/main" val="37508176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842171"/>
            <a:ext cx="10967478" cy="731838"/>
          </a:xfrm>
        </p:spPr>
        <p:txBody>
          <a:bodyPr/>
          <a:lstStyle/>
          <a:p>
            <a:r>
              <a:rPr lang="en-US" dirty="0" smtClean="0"/>
              <a:t>THE BOBO DOLL EXPERIEMENT BY BANDURA</a:t>
            </a:r>
            <a:endParaRPr lang="en-US" dirty="0"/>
          </a:p>
        </p:txBody>
      </p:sp>
      <p:sp>
        <p:nvSpPr>
          <p:cNvPr id="3" name="Content Placeholder 2"/>
          <p:cNvSpPr>
            <a:spLocks noGrp="1"/>
          </p:cNvSpPr>
          <p:nvPr>
            <p:ph idx="1"/>
          </p:nvPr>
        </p:nvSpPr>
        <p:spPr/>
        <p:txBody>
          <a:bodyPr/>
          <a:lstStyle/>
          <a:p>
            <a:r>
              <a:rPr lang="en-US" dirty="0">
                <a:hlinkClick r:id="rId2"/>
              </a:rPr>
              <a:t>https://</a:t>
            </a:r>
            <a:r>
              <a:rPr lang="en-US" dirty="0" smtClean="0">
                <a:hlinkClick r:id="rId2"/>
              </a:rPr>
              <a:t>www.youtube.com/watch?v=eqNaLerMNOE</a:t>
            </a:r>
            <a:endParaRPr lang="en-US" dirty="0" smtClean="0"/>
          </a:p>
          <a:p>
            <a:endParaRPr lang="en-US" dirty="0"/>
          </a:p>
          <a:p>
            <a:r>
              <a:rPr lang="en-US" b="1" dirty="0" smtClean="0"/>
              <a:t>Aggression is a learned behavior.  </a:t>
            </a:r>
          </a:p>
        </p:txBody>
      </p:sp>
    </p:spTree>
    <p:extLst>
      <p:ext uri="{BB962C8B-B14F-4D97-AF65-F5344CB8AC3E}">
        <p14:creationId xmlns:p14="http://schemas.microsoft.com/office/powerpoint/2010/main" val="35280020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2528" y="724686"/>
            <a:ext cx="10571998" cy="970450"/>
          </a:xfrm>
        </p:spPr>
        <p:txBody>
          <a:bodyPr/>
          <a:lstStyle/>
          <a:p>
            <a:pPr algn="just"/>
            <a:r>
              <a:rPr lang="en-US" dirty="0" smtClean="0"/>
              <a:t>LIST OF REINFORCEMENTS (Examples) </a:t>
            </a:r>
            <a:endParaRPr lang="en-US" dirty="0"/>
          </a:p>
        </p:txBody>
      </p:sp>
      <p:sp>
        <p:nvSpPr>
          <p:cNvPr id="3" name="Content Placeholder 2"/>
          <p:cNvSpPr>
            <a:spLocks noGrp="1"/>
          </p:cNvSpPr>
          <p:nvPr>
            <p:ph idx="1"/>
          </p:nvPr>
        </p:nvSpPr>
        <p:spPr/>
        <p:txBody>
          <a:bodyPr>
            <a:normAutofit/>
          </a:bodyPr>
          <a:lstStyle/>
          <a:p>
            <a:pPr algn="just" fontAlgn="base"/>
            <a:r>
              <a:rPr lang="en-US" sz="2000" dirty="0" smtClean="0">
                <a:latin typeface="Gill Sans MT" panose="020B0502020104020203" pitchFamily="34" charset="0"/>
              </a:rPr>
              <a:t>Praise </a:t>
            </a:r>
            <a:r>
              <a:rPr lang="en-US" sz="2000" dirty="0">
                <a:latin typeface="Gill Sans MT" panose="020B0502020104020203" pitchFamily="34" charset="0"/>
              </a:rPr>
              <a:t>and nonverbal communication (e.g., smile, nod, thumbs up)</a:t>
            </a:r>
          </a:p>
          <a:p>
            <a:pPr algn="just" fontAlgn="base"/>
            <a:r>
              <a:rPr lang="en-US" sz="2000" dirty="0">
                <a:latin typeface="Gill Sans MT" panose="020B0502020104020203" pitchFamily="34" charset="0"/>
              </a:rPr>
              <a:t>social attention (e.g., a conversation, special time with the teacher or a peer)</a:t>
            </a:r>
          </a:p>
          <a:p>
            <a:pPr algn="just" fontAlgn="base"/>
            <a:r>
              <a:rPr lang="en-US" sz="2000" dirty="0">
                <a:latin typeface="Gill Sans MT" panose="020B0502020104020203" pitchFamily="34" charset="0"/>
              </a:rPr>
              <a:t>tangibles such as stickers, new pencils or washable tattoos</a:t>
            </a:r>
          </a:p>
          <a:p>
            <a:pPr algn="just" fontAlgn="base"/>
            <a:r>
              <a:rPr lang="en-US" sz="2000" dirty="0">
                <a:latin typeface="Gill Sans MT" panose="020B0502020104020203" pitchFamily="34" charset="0"/>
              </a:rPr>
              <a:t>activities or privileges such as playing a game, sitting in a special place in the class, drawing, writing, </a:t>
            </a:r>
            <a:r>
              <a:rPr lang="en-US" sz="2000" dirty="0" smtClean="0">
                <a:latin typeface="Gill Sans MT" panose="020B0502020104020203" pitchFamily="34" charset="0"/>
              </a:rPr>
              <a:t>coloring, </a:t>
            </a:r>
            <a:r>
              <a:rPr lang="en-US" sz="2000" dirty="0">
                <a:latin typeface="Gill Sans MT" panose="020B0502020104020203" pitchFamily="34" charset="0"/>
              </a:rPr>
              <a:t>going to recess or gym early, having extra computer time</a:t>
            </a:r>
          </a:p>
          <a:p>
            <a:pPr algn="just" fontAlgn="base"/>
            <a:r>
              <a:rPr lang="en-US" sz="2000" dirty="0">
                <a:latin typeface="Gill Sans MT" panose="020B0502020104020203" pitchFamily="34" charset="0"/>
              </a:rPr>
              <a:t>secondary positive reinforcements (such as checkmarks, tokens or money) for students to accumulate in order to acquire tangibles or be allowed to participate in special activities.</a:t>
            </a:r>
          </a:p>
          <a:p>
            <a:endParaRPr lang="en-US" sz="2000" dirty="0">
              <a:latin typeface="Gill Sans MT" panose="020B0502020104020203" pitchFamily="34" charset="0"/>
            </a:endParaRPr>
          </a:p>
        </p:txBody>
      </p:sp>
    </p:spTree>
    <p:extLst>
      <p:ext uri="{BB962C8B-B14F-4D97-AF65-F5344CB8AC3E}">
        <p14:creationId xmlns:p14="http://schemas.microsoft.com/office/powerpoint/2010/main" val="19961424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LIST OF PUNISHMENTS (Examples )</a:t>
            </a:r>
            <a:endParaRPr lang="en-US" dirty="0"/>
          </a:p>
        </p:txBody>
      </p:sp>
      <p:sp>
        <p:nvSpPr>
          <p:cNvPr id="3" name="Content Placeholder 2"/>
          <p:cNvSpPr>
            <a:spLocks noGrp="1"/>
          </p:cNvSpPr>
          <p:nvPr>
            <p:ph idx="1"/>
          </p:nvPr>
        </p:nvSpPr>
        <p:spPr/>
        <p:txBody>
          <a:bodyPr>
            <a:normAutofit/>
          </a:bodyPr>
          <a:lstStyle/>
          <a:p>
            <a:pPr algn="just"/>
            <a:r>
              <a:rPr lang="en-US" sz="2000" dirty="0" smtClean="0">
                <a:latin typeface="Gill Sans MT" panose="020B0502020104020203" pitchFamily="34" charset="0"/>
              </a:rPr>
              <a:t>Yelling </a:t>
            </a:r>
            <a:r>
              <a:rPr lang="en-US" sz="2000" dirty="0">
                <a:latin typeface="Gill Sans MT" panose="020B0502020104020203" pitchFamily="34" charset="0"/>
              </a:rPr>
              <a:t>– scolding, name calling, demanding</a:t>
            </a:r>
          </a:p>
          <a:p>
            <a:pPr algn="just"/>
            <a:r>
              <a:rPr lang="en-US" sz="2000" dirty="0" smtClean="0">
                <a:latin typeface="Gill Sans MT" panose="020B0502020104020203" pitchFamily="34" charset="0"/>
              </a:rPr>
              <a:t>Withdrawing </a:t>
            </a:r>
            <a:r>
              <a:rPr lang="en-US" sz="2000" dirty="0">
                <a:latin typeface="Gill Sans MT" panose="020B0502020104020203" pitchFamily="34" charset="0"/>
              </a:rPr>
              <a:t>or Withholding – taking away privileges which may or may not have anything to do with their unacceptable behavior</a:t>
            </a:r>
          </a:p>
          <a:p>
            <a:pPr algn="just"/>
            <a:r>
              <a:rPr lang="en-US" sz="2000" dirty="0" smtClean="0">
                <a:latin typeface="Gill Sans MT" panose="020B0502020104020203" pitchFamily="34" charset="0"/>
              </a:rPr>
              <a:t>Using </a:t>
            </a:r>
            <a:r>
              <a:rPr lang="en-US" sz="2000" dirty="0">
                <a:latin typeface="Gill Sans MT" panose="020B0502020104020203" pitchFamily="34" charset="0"/>
              </a:rPr>
              <a:t>“Logical Consequences” – i.e. if the child is late for dinner, they are made to go without eating</a:t>
            </a:r>
          </a:p>
          <a:p>
            <a:pPr algn="just"/>
            <a:r>
              <a:rPr lang="en-US" sz="2000" dirty="0" smtClean="0">
                <a:latin typeface="Gill Sans MT" panose="020B0502020104020203" pitchFamily="34" charset="0"/>
              </a:rPr>
              <a:t>Grounding </a:t>
            </a:r>
            <a:r>
              <a:rPr lang="en-US" sz="2000" dirty="0">
                <a:latin typeface="Gill Sans MT" panose="020B0502020104020203" pitchFamily="34" charset="0"/>
              </a:rPr>
              <a:t>– not allowing them to do anything but what is (according to the parents) necessary</a:t>
            </a:r>
          </a:p>
          <a:p>
            <a:pPr algn="just"/>
            <a:r>
              <a:rPr lang="en-US" sz="2000" dirty="0" smtClean="0">
                <a:latin typeface="Gill Sans MT" panose="020B0502020104020203" pitchFamily="34" charset="0"/>
              </a:rPr>
              <a:t>Isolation </a:t>
            </a:r>
            <a:r>
              <a:rPr lang="en-US" sz="2000" dirty="0">
                <a:latin typeface="Gill Sans MT" panose="020B0502020104020203" pitchFamily="34" charset="0"/>
              </a:rPr>
              <a:t>– giving them “time outs”, alone and away from everyone else</a:t>
            </a:r>
          </a:p>
        </p:txBody>
      </p:sp>
    </p:spTree>
    <p:extLst>
      <p:ext uri="{BB962C8B-B14F-4D97-AF65-F5344CB8AC3E}">
        <p14:creationId xmlns:p14="http://schemas.microsoft.com/office/powerpoint/2010/main" val="26075445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Styles</a:t>
            </a:r>
            <a:endParaRPr lang="en-US" dirty="0"/>
          </a:p>
        </p:txBody>
      </p:sp>
      <p:pic>
        <p:nvPicPr>
          <p:cNvPr id="9" name="Picture 8"/>
          <p:cNvPicPr>
            <a:picLocks noChangeAspect="1"/>
          </p:cNvPicPr>
          <p:nvPr/>
        </p:nvPicPr>
        <p:blipFill rotWithShape="1">
          <a:blip r:embed="rId2"/>
          <a:srcRect t="15690"/>
          <a:stretch/>
        </p:blipFill>
        <p:spPr>
          <a:xfrm>
            <a:off x="1739589" y="2319454"/>
            <a:ext cx="9010185" cy="4371629"/>
          </a:xfrm>
          <a:prstGeom prst="rect">
            <a:avLst/>
          </a:prstGeom>
          <a:ln>
            <a:noFill/>
          </a:ln>
          <a:effectLst>
            <a:softEdge rad="112500"/>
          </a:effectLst>
        </p:spPr>
      </p:pic>
    </p:spTree>
    <p:extLst>
      <p:ext uri="{BB962C8B-B14F-4D97-AF65-F5344CB8AC3E}">
        <p14:creationId xmlns:p14="http://schemas.microsoft.com/office/powerpoint/2010/main" val="21348036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47132" y="2040673"/>
            <a:ext cx="10615961" cy="4683511"/>
          </a:xfrm>
          <a:prstGeom prst="rect">
            <a:avLst/>
          </a:prstGeom>
          <a:ln>
            <a:noFill/>
          </a:ln>
          <a:effectLst>
            <a:softEdge rad="112500"/>
          </a:effectLst>
        </p:spPr>
      </p:pic>
    </p:spTree>
    <p:extLst>
      <p:ext uri="{BB962C8B-B14F-4D97-AF65-F5344CB8AC3E}">
        <p14:creationId xmlns:p14="http://schemas.microsoft.com/office/powerpoint/2010/main" val="460531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earning</a:t>
            </a:r>
            <a:endParaRPr lang="en-US" dirty="0"/>
          </a:p>
        </p:txBody>
      </p:sp>
      <p:sp>
        <p:nvSpPr>
          <p:cNvPr id="3" name="Content Placeholder 2"/>
          <p:cNvSpPr>
            <a:spLocks noGrp="1"/>
          </p:cNvSpPr>
          <p:nvPr>
            <p:ph idx="1"/>
          </p:nvPr>
        </p:nvSpPr>
        <p:spPr>
          <a:xfrm>
            <a:off x="818712" y="2222287"/>
            <a:ext cx="7436646" cy="3636511"/>
          </a:xfrm>
        </p:spPr>
        <p:txBody>
          <a:bodyPr>
            <a:normAutofit/>
          </a:bodyPr>
          <a:lstStyle/>
          <a:p>
            <a:pPr algn="just"/>
            <a:r>
              <a:rPr lang="en-US" sz="2400" dirty="0">
                <a:solidFill>
                  <a:schemeClr val="tx1">
                    <a:lumMod val="95000"/>
                    <a:lumOff val="5000"/>
                  </a:schemeClr>
                </a:solidFill>
                <a:latin typeface="Gill Sans MT" panose="020B0502020104020203" pitchFamily="34" charset="0"/>
              </a:rPr>
              <a:t>Learning is the act of acquiring new or modifying existing knowledge, behaviors, skills, values, or preferences and may involve synthesizing different types of information.</a:t>
            </a:r>
          </a:p>
          <a:p>
            <a:pPr algn="just"/>
            <a:r>
              <a:rPr lang="en-US" sz="2400" dirty="0">
                <a:solidFill>
                  <a:schemeClr val="tx1">
                    <a:lumMod val="95000"/>
                    <a:lumOff val="5000"/>
                  </a:schemeClr>
                </a:solidFill>
                <a:latin typeface="Gill Sans MT" panose="020B0502020104020203" pitchFamily="34" charset="0"/>
              </a:rPr>
              <a:t>It is a relative permanent change in behavior or mental state based on experience. </a:t>
            </a:r>
          </a:p>
          <a:p>
            <a:pPr algn="just"/>
            <a:r>
              <a:rPr lang="en-US" sz="2400" dirty="0">
                <a:solidFill>
                  <a:schemeClr val="tx1">
                    <a:lumMod val="95000"/>
                    <a:lumOff val="5000"/>
                  </a:schemeClr>
                </a:solidFill>
                <a:latin typeface="Gill Sans MT" panose="020B0502020104020203" pitchFamily="34" charset="0"/>
              </a:rPr>
              <a:t>Learning may occur consciously or unconsciously.</a:t>
            </a:r>
          </a:p>
          <a:p>
            <a:pPr marL="0" indent="0" algn="just">
              <a:buNone/>
            </a:pPr>
            <a:endParaRPr lang="en-US" sz="2400" dirty="0"/>
          </a:p>
        </p:txBody>
      </p:sp>
      <p:pic>
        <p:nvPicPr>
          <p:cNvPr id="4" name="Picture 3"/>
          <p:cNvPicPr>
            <a:picLocks noChangeAspect="1"/>
          </p:cNvPicPr>
          <p:nvPr/>
        </p:nvPicPr>
        <p:blipFill>
          <a:blip r:embed="rId2"/>
          <a:stretch>
            <a:fillRect/>
          </a:stretch>
        </p:blipFill>
        <p:spPr>
          <a:xfrm>
            <a:off x="7681443" y="1841679"/>
            <a:ext cx="4762500" cy="530797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57198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68973" y="4792614"/>
            <a:ext cx="6619741" cy="1951015"/>
          </a:xfrm>
          <a:prstGeom prst="rect">
            <a:avLst/>
          </a:prstGeom>
          <a:ln>
            <a:noFill/>
          </a:ln>
          <a:effectLst>
            <a:softEdge rad="112500"/>
          </a:effectLst>
        </p:spPr>
      </p:pic>
      <p:sp>
        <p:nvSpPr>
          <p:cNvPr id="3" name="Content Placeholder 2"/>
          <p:cNvSpPr>
            <a:spLocks noGrp="1"/>
          </p:cNvSpPr>
          <p:nvPr>
            <p:ph idx="1"/>
          </p:nvPr>
        </p:nvSpPr>
        <p:spPr>
          <a:xfrm>
            <a:off x="701698" y="2017857"/>
            <a:ext cx="10554574" cy="2941576"/>
          </a:xfrm>
        </p:spPr>
        <p:txBody>
          <a:bodyPr>
            <a:normAutofit/>
          </a:bodyPr>
          <a:lstStyle/>
          <a:p>
            <a:pPr algn="just"/>
            <a:r>
              <a:rPr lang="en-US" sz="2400" b="1" dirty="0">
                <a:solidFill>
                  <a:srgbClr val="FF0000"/>
                </a:solidFill>
                <a:latin typeface="Gill Sans MT" panose="020B0502020104020203" pitchFamily="34" charset="0"/>
              </a:rPr>
              <a:t>STIMULUS </a:t>
            </a:r>
            <a:r>
              <a:rPr lang="en-US" sz="2400" dirty="0">
                <a:latin typeface="Gill Sans MT" panose="020B0502020104020203" pitchFamily="34" charset="0"/>
              </a:rPr>
              <a:t>– it is a external and internal change which generate the response of the </a:t>
            </a:r>
            <a:r>
              <a:rPr lang="en-US" sz="2400" dirty="0" smtClean="0">
                <a:latin typeface="Gill Sans MT" panose="020B0502020104020203" pitchFamily="34" charset="0"/>
              </a:rPr>
              <a:t>body.</a:t>
            </a:r>
          </a:p>
          <a:p>
            <a:pPr algn="just"/>
            <a:r>
              <a:rPr lang="en-US" sz="2400" dirty="0">
                <a:latin typeface="Gill Sans MT" panose="020B0502020104020203" pitchFamily="34" charset="0"/>
              </a:rPr>
              <a:t>Any event, any object that triggers a </a:t>
            </a:r>
            <a:r>
              <a:rPr lang="en-US" sz="2400" b="1" dirty="0">
                <a:solidFill>
                  <a:srgbClr val="FF0000"/>
                </a:solidFill>
                <a:latin typeface="Gill Sans MT" panose="020B0502020104020203" pitchFamily="34" charset="0"/>
              </a:rPr>
              <a:t>sensory or behavioral </a:t>
            </a:r>
            <a:r>
              <a:rPr lang="en-US" sz="2400" dirty="0">
                <a:latin typeface="Gill Sans MT" panose="020B0502020104020203" pitchFamily="34" charset="0"/>
              </a:rPr>
              <a:t>response in an </a:t>
            </a:r>
            <a:r>
              <a:rPr lang="en-US" sz="2400" dirty="0" smtClean="0">
                <a:latin typeface="Gill Sans MT" panose="020B0502020104020203" pitchFamily="34" charset="0"/>
              </a:rPr>
              <a:t>organism</a:t>
            </a:r>
          </a:p>
          <a:p>
            <a:pPr algn="just"/>
            <a:r>
              <a:rPr lang="en-US" sz="2400" b="1" dirty="0" smtClean="0">
                <a:solidFill>
                  <a:srgbClr val="FF0000"/>
                </a:solidFill>
                <a:latin typeface="Gill Sans MT" panose="020B0502020104020203" pitchFamily="34" charset="0"/>
              </a:rPr>
              <a:t>RESPONSE</a:t>
            </a:r>
            <a:r>
              <a:rPr lang="en-US" sz="2400" dirty="0" smtClean="0">
                <a:latin typeface="Gill Sans MT" panose="020B0502020104020203" pitchFamily="34" charset="0"/>
              </a:rPr>
              <a:t> </a:t>
            </a:r>
            <a:r>
              <a:rPr lang="en-US" sz="2400" dirty="0">
                <a:latin typeface="Gill Sans MT" panose="020B0502020104020203" pitchFamily="34" charset="0"/>
              </a:rPr>
              <a:t>– reaction or response shown by the </a:t>
            </a:r>
            <a:r>
              <a:rPr lang="en-US" sz="2400" dirty="0" smtClean="0">
                <a:latin typeface="Gill Sans MT" panose="020B0502020104020203" pitchFamily="34" charset="0"/>
              </a:rPr>
              <a:t>organism.</a:t>
            </a:r>
            <a:endParaRPr lang="en-US" sz="2400" dirty="0">
              <a:latin typeface="Gill Sans MT" panose="020B0502020104020203" pitchFamily="34" charset="0"/>
            </a:endParaRPr>
          </a:p>
        </p:txBody>
      </p:sp>
      <p:pic>
        <p:nvPicPr>
          <p:cNvPr id="5" name="Picture 2" descr="Stimulus &amp;amp; Response #TMU1043 - YouTub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5925" r="16227" b="1741"/>
          <a:stretch/>
        </p:blipFill>
        <p:spPr bwMode="auto">
          <a:xfrm>
            <a:off x="8218733" y="378450"/>
            <a:ext cx="3649988" cy="201785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4177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a:t>
            </a:r>
            <a:endParaRPr lang="en-US" dirty="0"/>
          </a:p>
        </p:txBody>
      </p:sp>
      <p:pic>
        <p:nvPicPr>
          <p:cNvPr id="4" name="Content Placeholder 3"/>
          <p:cNvPicPr>
            <a:picLocks noGrp="1" noChangeAspect="1"/>
          </p:cNvPicPr>
          <p:nvPr>
            <p:ph idx="1"/>
          </p:nvPr>
        </p:nvPicPr>
        <p:blipFill>
          <a:blip r:embed="rId2"/>
          <a:stretch>
            <a:fillRect/>
          </a:stretch>
        </p:blipFill>
        <p:spPr>
          <a:xfrm>
            <a:off x="566670" y="2150771"/>
            <a:ext cx="10934164" cy="4378817"/>
          </a:xfrm>
          <a:prstGeom prst="rect">
            <a:avLst/>
          </a:prstGeom>
        </p:spPr>
      </p:pic>
    </p:spTree>
    <p:extLst>
      <p:ext uri="{BB962C8B-B14F-4D97-AF65-F5344CB8AC3E}">
        <p14:creationId xmlns:p14="http://schemas.microsoft.com/office/powerpoint/2010/main" val="2145773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I. Non-associative Learning</a:t>
            </a:r>
            <a:endParaRPr lang="en-US" dirty="0"/>
          </a:p>
        </p:txBody>
      </p:sp>
      <p:sp>
        <p:nvSpPr>
          <p:cNvPr id="3" name="Content Placeholder 2"/>
          <p:cNvSpPr>
            <a:spLocks noGrp="1"/>
          </p:cNvSpPr>
          <p:nvPr>
            <p:ph idx="1"/>
          </p:nvPr>
        </p:nvSpPr>
        <p:spPr/>
        <p:txBody>
          <a:bodyPr/>
          <a:lstStyle/>
          <a:p>
            <a:pPr marL="400050" indent="-400050">
              <a:buAutoNum type="romanUcPeriod"/>
            </a:pPr>
            <a:r>
              <a:rPr lang="en-US" dirty="0" smtClean="0">
                <a:latin typeface="Gill Sans MT" panose="020B0502020104020203" pitchFamily="34" charset="0"/>
              </a:rPr>
              <a:t>Non-associative </a:t>
            </a:r>
            <a:r>
              <a:rPr lang="en-US" dirty="0">
                <a:latin typeface="Gill Sans MT" panose="020B0502020104020203" pitchFamily="34" charset="0"/>
              </a:rPr>
              <a:t>Learning – is learning that </a:t>
            </a:r>
            <a:r>
              <a:rPr lang="en-US" dirty="0">
                <a:solidFill>
                  <a:srgbClr val="FF0000"/>
                </a:solidFill>
                <a:latin typeface="Gill Sans MT" panose="020B0502020104020203" pitchFamily="34" charset="0"/>
              </a:rPr>
              <a:t>does not require linking or associating stimuli together</a:t>
            </a:r>
            <a:r>
              <a:rPr lang="en-US" dirty="0">
                <a:latin typeface="Gill Sans MT" panose="020B0502020104020203" pitchFamily="34" charset="0"/>
              </a:rPr>
              <a:t>. </a:t>
            </a:r>
            <a:endParaRPr lang="en-US" dirty="0" smtClean="0">
              <a:latin typeface="Gill Sans MT" panose="020B0502020104020203" pitchFamily="34" charset="0"/>
            </a:endParaRPr>
          </a:p>
          <a:p>
            <a:pPr marL="400050" indent="-400050">
              <a:buAutoNum type="romanUcPeriod"/>
            </a:pPr>
            <a:r>
              <a:rPr lang="en-US" dirty="0" smtClean="0">
                <a:latin typeface="Gill Sans MT" panose="020B0502020104020203" pitchFamily="34" charset="0"/>
              </a:rPr>
              <a:t>It </a:t>
            </a:r>
            <a:r>
              <a:rPr lang="en-US" dirty="0">
                <a:latin typeface="Gill Sans MT" panose="020B0502020104020203" pitchFamily="34" charset="0"/>
              </a:rPr>
              <a:t>is the simplest form of </a:t>
            </a:r>
            <a:r>
              <a:rPr lang="en-US" dirty="0" smtClean="0">
                <a:latin typeface="Gill Sans MT" panose="020B0502020104020203" pitchFamily="34" charset="0"/>
              </a:rPr>
              <a:t>learning.</a:t>
            </a:r>
          </a:p>
          <a:p>
            <a:pPr marL="400050" indent="-400050">
              <a:buAutoNum type="romanUcPeriod"/>
            </a:pPr>
            <a:r>
              <a:rPr lang="en-US" dirty="0" smtClean="0">
                <a:latin typeface="Gill Sans MT" panose="020B0502020104020203" pitchFamily="34" charset="0"/>
              </a:rPr>
              <a:t>Non </a:t>
            </a:r>
            <a:r>
              <a:rPr lang="en-US" dirty="0">
                <a:latin typeface="Gill Sans MT" panose="020B0502020104020203" pitchFamily="34" charset="0"/>
              </a:rPr>
              <a:t>Associative learning is when you are not pairing a stimulus with a behavior.</a:t>
            </a:r>
          </a:p>
          <a:p>
            <a:pPr marL="0" indent="0">
              <a:buNone/>
            </a:pPr>
            <a:r>
              <a:rPr lang="en-US" dirty="0" err="1">
                <a:latin typeface="Gill Sans MT" panose="020B0502020104020203" pitchFamily="34" charset="0"/>
              </a:rPr>
              <a:t>Eg</a:t>
            </a:r>
            <a:r>
              <a:rPr lang="en-US" dirty="0">
                <a:latin typeface="Gill Sans MT" panose="020B0502020104020203" pitchFamily="34" charset="0"/>
              </a:rPr>
              <a:t>: reflexes </a:t>
            </a:r>
          </a:p>
          <a:p>
            <a:pPr marL="0" indent="0">
              <a:buNone/>
            </a:pPr>
            <a:r>
              <a:rPr lang="en-US" dirty="0">
                <a:latin typeface="Gill Sans MT" panose="020B0502020104020203" pitchFamily="34" charset="0"/>
              </a:rPr>
              <a:t>       </a:t>
            </a:r>
            <a:r>
              <a:rPr lang="en-US" dirty="0" smtClean="0">
                <a:latin typeface="Gill Sans MT" panose="020B0502020104020203" pitchFamily="34" charset="0"/>
              </a:rPr>
              <a:t> </a:t>
            </a:r>
            <a:r>
              <a:rPr lang="en-US" dirty="0">
                <a:latin typeface="Gill Sans MT" panose="020B0502020104020203" pitchFamily="34" charset="0"/>
              </a:rPr>
              <a:t>(</a:t>
            </a:r>
            <a:r>
              <a:rPr lang="en-US" sz="2000" dirty="0">
                <a:latin typeface="Gill Sans MT" panose="020B0502020104020203" pitchFamily="34" charset="0"/>
              </a:rPr>
              <a:t>Habituation, Sensitization).</a:t>
            </a:r>
            <a:endParaRPr lang="en-US" dirty="0">
              <a:latin typeface="Gill Sans MT" panose="020B0502020104020203" pitchFamily="34" charset="0"/>
            </a:endParaRPr>
          </a:p>
          <a:p>
            <a:endParaRPr lang="en-US" dirty="0"/>
          </a:p>
        </p:txBody>
      </p:sp>
    </p:spTree>
    <p:extLst>
      <p:ext uri="{BB962C8B-B14F-4D97-AF65-F5344CB8AC3E}">
        <p14:creationId xmlns:p14="http://schemas.microsoft.com/office/powerpoint/2010/main" val="3283071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Gill Sans MT" panose="020B0502020104020203" pitchFamily="34" charset="0"/>
              </a:rPr>
              <a:t>Habituation</a:t>
            </a:r>
            <a:endParaRPr lang="en-US" dirty="0"/>
          </a:p>
        </p:txBody>
      </p:sp>
      <p:sp>
        <p:nvSpPr>
          <p:cNvPr id="3" name="Content Placeholder 2"/>
          <p:cNvSpPr>
            <a:spLocks noGrp="1"/>
          </p:cNvSpPr>
          <p:nvPr>
            <p:ph idx="1"/>
          </p:nvPr>
        </p:nvSpPr>
        <p:spPr>
          <a:xfrm>
            <a:off x="490921" y="2027238"/>
            <a:ext cx="5764406" cy="3077089"/>
          </a:xfrm>
        </p:spPr>
        <p:txBody>
          <a:bodyPr>
            <a:normAutofit fontScale="92500" lnSpcReduction="20000"/>
          </a:bodyPr>
          <a:lstStyle/>
          <a:p>
            <a:pPr algn="just"/>
            <a:r>
              <a:rPr lang="en-US" sz="2400" b="1" dirty="0" smtClean="0">
                <a:solidFill>
                  <a:srgbClr val="FFC000"/>
                </a:solidFill>
                <a:latin typeface="Gill Sans MT" panose="020B0502020104020203" pitchFamily="34" charset="0"/>
              </a:rPr>
              <a:t>Habituation</a:t>
            </a:r>
            <a:r>
              <a:rPr lang="en-US" sz="2400" dirty="0" smtClean="0">
                <a:latin typeface="Gill Sans MT" panose="020B0502020104020203" pitchFamily="34" charset="0"/>
              </a:rPr>
              <a:t>: </a:t>
            </a:r>
            <a:r>
              <a:rPr lang="en-US" sz="2400" dirty="0">
                <a:latin typeface="Gill Sans MT" panose="020B0502020104020203" pitchFamily="34" charset="0"/>
              </a:rPr>
              <a:t>it is when repeated exposure to a stimulus </a:t>
            </a:r>
            <a:r>
              <a:rPr lang="en-US" sz="2400" b="1" u="sng" dirty="0">
                <a:latin typeface="Gill Sans MT" panose="020B0502020104020203" pitchFamily="34" charset="0"/>
              </a:rPr>
              <a:t>decreases</a:t>
            </a:r>
            <a:r>
              <a:rPr lang="en-US" sz="2400" dirty="0">
                <a:latin typeface="Gill Sans MT" panose="020B0502020104020203" pitchFamily="34" charset="0"/>
              </a:rPr>
              <a:t> an organism's responsiveness to the stimulus</a:t>
            </a:r>
            <a:r>
              <a:rPr lang="en-US" sz="2400" dirty="0" smtClean="0">
                <a:latin typeface="Gill Sans MT" panose="020B0502020104020203" pitchFamily="34" charset="0"/>
              </a:rPr>
              <a:t>.</a:t>
            </a:r>
          </a:p>
          <a:p>
            <a:pPr algn="just"/>
            <a:r>
              <a:rPr lang="en-US" sz="2400" dirty="0">
                <a:latin typeface="Gill Sans MT" panose="020B0502020104020203" pitchFamily="34" charset="0"/>
              </a:rPr>
              <a:t>When there is a reduction in response to a specific stimulus after repeated exposures to it this is known as habituation.</a:t>
            </a:r>
            <a:endParaRPr lang="en-US" sz="2400" dirty="0" smtClean="0">
              <a:latin typeface="Gill Sans MT" panose="020B0502020104020203" pitchFamily="34" charset="0"/>
            </a:endParaRPr>
          </a:p>
          <a:p>
            <a:pPr marL="0" indent="0" algn="just">
              <a:buNone/>
            </a:pPr>
            <a:r>
              <a:rPr lang="en-US" sz="2400" dirty="0" smtClean="0">
                <a:latin typeface="Gill Sans MT" panose="020B0502020104020203" pitchFamily="34" charset="0"/>
              </a:rPr>
              <a:t>                           OR</a:t>
            </a:r>
          </a:p>
          <a:p>
            <a:pPr algn="just"/>
            <a:r>
              <a:rPr lang="en-US" sz="2400" dirty="0" smtClean="0">
                <a:latin typeface="Gill Sans MT" panose="020B0502020104020203" pitchFamily="34" charset="0"/>
              </a:rPr>
              <a:t>When our behavioral response to a stimulus decreases.</a:t>
            </a:r>
          </a:p>
        </p:txBody>
      </p:sp>
      <p:pic>
        <p:nvPicPr>
          <p:cNvPr id="4" name="Picture 3"/>
          <p:cNvPicPr>
            <a:picLocks noChangeAspect="1"/>
          </p:cNvPicPr>
          <p:nvPr/>
        </p:nvPicPr>
        <p:blipFill>
          <a:blip r:embed="rId2"/>
          <a:stretch>
            <a:fillRect/>
          </a:stretch>
        </p:blipFill>
        <p:spPr>
          <a:xfrm>
            <a:off x="6688322" y="2508605"/>
            <a:ext cx="5191444" cy="2595722"/>
          </a:xfrm>
          <a:prstGeom prst="rect">
            <a:avLst/>
          </a:prstGeom>
          <a:ln>
            <a:noFill/>
          </a:ln>
          <a:effectLst>
            <a:softEdge rad="112500"/>
          </a:effectLst>
        </p:spPr>
      </p:pic>
    </p:spTree>
    <p:extLst>
      <p:ext uri="{BB962C8B-B14F-4D97-AF65-F5344CB8AC3E}">
        <p14:creationId xmlns:p14="http://schemas.microsoft.com/office/powerpoint/2010/main" val="1811562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noGrp="1"/>
          </p:cNvSpPr>
          <p:nvPr>
            <p:ph idx="1"/>
          </p:nvPr>
        </p:nvSpPr>
        <p:spPr>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en-US" sz="2400" b="1" dirty="0" smtClean="0">
                <a:solidFill>
                  <a:srgbClr val="FF0000"/>
                </a:solidFill>
                <a:latin typeface="Gill Sans MT" panose="020B0502020104020203" pitchFamily="34" charset="0"/>
              </a:rPr>
              <a:t>For example</a:t>
            </a:r>
            <a:r>
              <a:rPr lang="en-US" sz="2400" dirty="0" smtClean="0">
                <a:latin typeface="Gill Sans MT" panose="020B0502020104020203" pitchFamily="34" charset="0"/>
              </a:rPr>
              <a:t>: 1. The sound of a horn might startle you when you first hear it. But if the horn toots repeatedly in a short time, the amount that you are startled by each sound progressively decreases. </a:t>
            </a:r>
          </a:p>
          <a:p>
            <a:pPr marL="0" indent="0" algn="just">
              <a:buFont typeface="Wingdings 2" charset="2"/>
              <a:buNone/>
            </a:pPr>
            <a:r>
              <a:rPr lang="en-US" sz="2400" dirty="0" smtClean="0">
                <a:latin typeface="Gill Sans MT" panose="020B0502020104020203" pitchFamily="34" charset="0"/>
              </a:rPr>
              <a:t>2. Living near the train tracks</a:t>
            </a:r>
          </a:p>
          <a:p>
            <a:pPr marL="0" indent="0" algn="just">
              <a:buFont typeface="Wingdings 2" charset="2"/>
              <a:buNone/>
            </a:pPr>
            <a:r>
              <a:rPr lang="en-US" sz="2400" dirty="0" smtClean="0">
                <a:latin typeface="Gill Sans MT" panose="020B0502020104020203" pitchFamily="34" charset="0"/>
              </a:rPr>
              <a:t>3. We don’t respond to the noise outside the classroom when</a:t>
            </a:r>
          </a:p>
          <a:p>
            <a:pPr marL="0" indent="0" algn="just">
              <a:buFont typeface="Wingdings 2" charset="2"/>
              <a:buNone/>
            </a:pPr>
            <a:r>
              <a:rPr lang="en-US" sz="2400" dirty="0" smtClean="0">
                <a:latin typeface="Gill Sans MT" panose="020B0502020104020203" pitchFamily="34" charset="0"/>
              </a:rPr>
              <a:t> we repeatedly hear it for long time.</a:t>
            </a:r>
            <a:endParaRPr lang="en-US" sz="2400" dirty="0">
              <a:latin typeface="Gill Sans MT" panose="020B0502020104020203" pitchFamily="34" charset="0"/>
            </a:endParaRPr>
          </a:p>
        </p:txBody>
      </p:sp>
      <p:pic>
        <p:nvPicPr>
          <p:cNvPr id="5" name="Picture 4"/>
          <p:cNvPicPr>
            <a:picLocks noChangeAspect="1"/>
          </p:cNvPicPr>
          <p:nvPr/>
        </p:nvPicPr>
        <p:blipFill>
          <a:blip r:embed="rId2"/>
          <a:stretch>
            <a:fillRect/>
          </a:stretch>
        </p:blipFill>
        <p:spPr>
          <a:xfrm>
            <a:off x="8847578" y="3548121"/>
            <a:ext cx="3115326" cy="3115326"/>
          </a:xfrm>
          <a:prstGeom prst="rect">
            <a:avLst/>
          </a:prstGeom>
        </p:spPr>
      </p:pic>
    </p:spTree>
    <p:extLst>
      <p:ext uri="{BB962C8B-B14F-4D97-AF65-F5344CB8AC3E}">
        <p14:creationId xmlns:p14="http://schemas.microsoft.com/office/powerpoint/2010/main" val="4815410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457</TotalTime>
  <Words>1994</Words>
  <Application>Microsoft Office PowerPoint</Application>
  <PresentationFormat>Widescreen</PresentationFormat>
  <Paragraphs>165</Paragraphs>
  <Slides>37</Slides>
  <Notes>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Calibri</vt:lpstr>
      <vt:lpstr>Century Gothic</vt:lpstr>
      <vt:lpstr>Gill Sans MT</vt:lpstr>
      <vt:lpstr>Times New Roman</vt:lpstr>
      <vt:lpstr>Wingdings</vt:lpstr>
      <vt:lpstr>Wingdings 2</vt:lpstr>
      <vt:lpstr>Quotable</vt:lpstr>
      <vt:lpstr>LEARNING</vt:lpstr>
      <vt:lpstr>PowerPoint Presentation</vt:lpstr>
      <vt:lpstr>LEARNING OUTCOMES</vt:lpstr>
      <vt:lpstr>Learning</vt:lpstr>
      <vt:lpstr>PowerPoint Presentation</vt:lpstr>
      <vt:lpstr>LEARNING</vt:lpstr>
      <vt:lpstr>I. Non-associative Learning</vt:lpstr>
      <vt:lpstr>Habituation</vt:lpstr>
      <vt:lpstr>PowerPoint Presentation</vt:lpstr>
      <vt:lpstr>Sensitization</vt:lpstr>
      <vt:lpstr>11. Associative Learning</vt:lpstr>
      <vt:lpstr>Important terminology</vt:lpstr>
      <vt:lpstr>Classical Conditioning</vt:lpstr>
      <vt:lpstr>Stage 1: Before Conditioning </vt:lpstr>
      <vt:lpstr>Stage 2 During Conditioning</vt:lpstr>
      <vt:lpstr>Stage 3 : After Conditioning</vt:lpstr>
      <vt:lpstr>Pavlov’s Dog Experiment:</vt:lpstr>
      <vt:lpstr>Watson’s work with little Albert</vt:lpstr>
      <vt:lpstr>11.Operant Conditioning - Instrumental Conditioning</vt:lpstr>
      <vt:lpstr>PowerPoint Presentation</vt:lpstr>
      <vt:lpstr>Skinner Box</vt:lpstr>
      <vt:lpstr>PowerPoint Presentation</vt:lpstr>
      <vt:lpstr>COMPONENTS OF OPERANT CONDITIONING </vt:lpstr>
      <vt:lpstr>PowerPoint Presentation</vt:lpstr>
      <vt:lpstr>PowerPoint Presentation</vt:lpstr>
      <vt:lpstr>PowerPoint Presentation</vt:lpstr>
      <vt:lpstr>PowerPoint Presentation</vt:lpstr>
      <vt:lpstr>PowerPoint Presentation</vt:lpstr>
      <vt:lpstr>III. Observational Learning/Social Learning theory</vt:lpstr>
      <vt:lpstr>Cont. </vt:lpstr>
      <vt:lpstr>Bobo Doll Experiment (Bandura, 1961) </vt:lpstr>
      <vt:lpstr>PowerPoint Presentation</vt:lpstr>
      <vt:lpstr>THE BOBO DOLL EXPERIEMENT BY BANDURA</vt:lpstr>
      <vt:lpstr>LIST OF REINFORCEMENTS (Examples) </vt:lpstr>
      <vt:lpstr>LIST OF PUNISHMENTS (Examples )</vt:lpstr>
      <vt:lpstr>Learning Styles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uzma Fayyaz</dc:creator>
  <cp:lastModifiedBy>Fast</cp:lastModifiedBy>
  <cp:revision>66</cp:revision>
  <dcterms:created xsi:type="dcterms:W3CDTF">2022-02-07T15:26:44Z</dcterms:created>
  <dcterms:modified xsi:type="dcterms:W3CDTF">2022-02-11T09:25:37Z</dcterms:modified>
</cp:coreProperties>
</file>

<file path=docProps/thumbnail.jpeg>
</file>